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9" r:id="rId9"/>
    <p:sldId id="264" r:id="rId10"/>
    <p:sldId id="267" r:id="rId11"/>
    <p:sldId id="268" r:id="rId12"/>
    <p:sldId id="266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8"/>
    <p:restoredTop sz="94689"/>
  </p:normalViewPr>
  <p:slideViewPr>
    <p:cSldViewPr snapToGrid="0" snapToObjects="1">
      <p:cViewPr varScale="1">
        <p:scale>
          <a:sx n="94" d="100"/>
          <a:sy n="94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icerc.org/" TargetMode="External"/><Relationship Id="rId7" Type="http://schemas.openxmlformats.org/officeDocument/2006/relationships/hyperlink" Target="https://www.stemfinity.com/free-science-resources" TargetMode="External"/><Relationship Id="rId2" Type="http://schemas.openxmlformats.org/officeDocument/2006/relationships/hyperlink" Target="https://docs.google.com/document/d/1L4zwPLlw6QxfvGkdhrJ2BcMpJF6Uk1JsMUn3YCBTceI/ed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emedlabs.org/ilp/?gclid=Cj0KCQjws_r0BRCwARIsAMxfDRh44dyUCCfQn6R5hABe1bKLcLwp6FHvnqv0ruup7AuMlDu6fmL7CesaAnPEEALw_wcB" TargetMode="External"/><Relationship Id="rId5" Type="http://schemas.openxmlformats.org/officeDocument/2006/relationships/hyperlink" Target="https://education.lego.com/" TargetMode="External"/><Relationship Id="rId4" Type="http://schemas.openxmlformats.org/officeDocument/2006/relationships/hyperlink" Target="https://code.org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24">
            <a:extLst>
              <a:ext uri="{FF2B5EF4-FFF2-40B4-BE49-F238E27FC236}">
                <a16:creationId xmlns:a16="http://schemas.microsoft.com/office/drawing/2014/main" id="{730A2E4A-4E1D-41B9-AA0B-34724A7D9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6" name="Rectangle 25">
              <a:extLst>
                <a:ext uri="{FF2B5EF4-FFF2-40B4-BE49-F238E27FC236}">
                  <a16:creationId xmlns:a16="http://schemas.microsoft.com/office/drawing/2014/main" id="{2F1C8607-2E83-4D84-B3BB-7D9A6161A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6">
              <a:extLst>
                <a:ext uri="{FF2B5EF4-FFF2-40B4-BE49-F238E27FC236}">
                  <a16:creationId xmlns:a16="http://schemas.microsoft.com/office/drawing/2014/main" id="{15AE8AB0-75CD-4FBB-B35D-77407AE7A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8" name="Rectangle 28">
            <a:extLst>
              <a:ext uri="{FF2B5EF4-FFF2-40B4-BE49-F238E27FC236}">
                <a16:creationId xmlns:a16="http://schemas.microsoft.com/office/drawing/2014/main" id="{149874F5-DD96-463A-8A6B-232E65C3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63EAE-7E60-A64B-A654-C90B3BCB9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908" y="4710483"/>
            <a:ext cx="8133478" cy="671251"/>
          </a:xfrm>
        </p:spPr>
        <p:txBody>
          <a:bodyPr>
            <a:normAutofit/>
          </a:bodyPr>
          <a:lstStyle/>
          <a:p>
            <a:r>
              <a:rPr lang="en-US" sz="3700" dirty="0"/>
              <a:t>STEM Buddies Beyond the Classroom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14B26-15DD-B647-998E-DBBBEE6C7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908" y="5381735"/>
            <a:ext cx="8133478" cy="1208622"/>
          </a:xfrm>
        </p:spPr>
        <p:txBody>
          <a:bodyPr>
            <a:normAutofit/>
          </a:bodyPr>
          <a:lstStyle/>
          <a:p>
            <a:r>
              <a:rPr lang="en-US" sz="1100" dirty="0"/>
              <a:t>STEM FELLOW-</a:t>
            </a:r>
            <a:r>
              <a:rPr lang="en-US" sz="1100" dirty="0" err="1"/>
              <a:t>Edelsa</a:t>
            </a:r>
            <a:r>
              <a:rPr lang="en-US" sz="1100" dirty="0"/>
              <a:t> </a:t>
            </a:r>
            <a:r>
              <a:rPr lang="en-US" sz="1100" dirty="0" err="1"/>
              <a:t>Chalanczuk</a:t>
            </a:r>
            <a:endParaRPr lang="en-US" sz="1100" dirty="0"/>
          </a:p>
          <a:p>
            <a:r>
              <a:rPr lang="en-US" sz="1100" dirty="0"/>
              <a:t>3</a:t>
            </a:r>
            <a:r>
              <a:rPr lang="en-US" sz="1100" baseline="30000" dirty="0"/>
              <a:t>rd</a:t>
            </a:r>
            <a:r>
              <a:rPr lang="en-US" sz="1100" dirty="0"/>
              <a:t> Grade Math Teacher at </a:t>
            </a:r>
            <a:r>
              <a:rPr lang="en-US" sz="1100" dirty="0" err="1"/>
              <a:t>Winbourne</a:t>
            </a:r>
            <a:r>
              <a:rPr lang="en-US" sz="1100" dirty="0"/>
              <a:t> Elementary</a:t>
            </a:r>
          </a:p>
          <a:p>
            <a:r>
              <a:rPr lang="en-US" sz="1100" dirty="0"/>
              <a:t>STEM Fellow 19-20</a:t>
            </a: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468F3933-4989-8942-8D1D-DBD7B9E2F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70" b="21953"/>
          <a:stretch/>
        </p:blipFill>
        <p:spPr>
          <a:xfrm>
            <a:off x="634277" y="640078"/>
            <a:ext cx="10917644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39" name="Rectangle 30">
            <a:extLst>
              <a:ext uri="{FF2B5EF4-FFF2-40B4-BE49-F238E27FC236}">
                <a16:creationId xmlns:a16="http://schemas.microsoft.com/office/drawing/2014/main" id="{DD5B5202-786F-43FD-ADAD-FD113DFBF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2">
            <a:extLst>
              <a:ext uri="{FF2B5EF4-FFF2-40B4-BE49-F238E27FC236}">
                <a16:creationId xmlns:a16="http://schemas.microsoft.com/office/drawing/2014/main" id="{67D48E48-6BD6-4E10-B72C-8284B9A12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048786-CC85-4387-9F6F-160EBBAC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4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BE933-78CB-004E-BD05-EE73DB3AC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STEM Materials Available: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4B730-6F40-194B-8E87-28556E043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489341" cy="3599316"/>
          </a:xfrm>
        </p:spPr>
        <p:txBody>
          <a:bodyPr>
            <a:normAutofit/>
          </a:bodyPr>
          <a:lstStyle/>
          <a:p>
            <a:r>
              <a:rPr lang="en-US" sz="1800"/>
              <a:t>WeDO 2.0 LEGO Kit</a:t>
            </a:r>
          </a:p>
          <a:p>
            <a:r>
              <a:rPr lang="en-US" sz="1800"/>
              <a:t>Simple Machines Set by LEGO</a:t>
            </a:r>
          </a:p>
          <a:p>
            <a:r>
              <a:rPr lang="en-US" sz="1800"/>
              <a:t>Simple and Powered Machines Set by LEGO Education</a:t>
            </a:r>
          </a:p>
          <a:p>
            <a:r>
              <a:rPr lang="en-US" sz="1800"/>
              <a:t>Extra LEGO Supplies</a:t>
            </a:r>
          </a:p>
          <a:p>
            <a:r>
              <a:rPr lang="en-US" sz="1800"/>
              <a:t>STEM Kit 1 and 2 – Assorted materials</a:t>
            </a:r>
          </a:p>
        </p:txBody>
      </p:sp>
      <p:pic>
        <p:nvPicPr>
          <p:cNvPr id="8" name="Picture 7" descr="A close up of a box&#10;&#10;Description automatically generated">
            <a:extLst>
              <a:ext uri="{FF2B5EF4-FFF2-40B4-BE49-F238E27FC236}">
                <a16:creationId xmlns:a16="http://schemas.microsoft.com/office/drawing/2014/main" id="{1DB8F520-A3FA-9E4E-8142-C619CF8B3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996" y="2336800"/>
            <a:ext cx="4798484" cy="359886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19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D39F-D67B-2A43-B5D0-7827368A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 Material Checkout Procedures: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39CF7-717F-6B47-8E74-20EF03396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94560"/>
            <a:ext cx="9613861" cy="374162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Procedures:</a:t>
            </a:r>
          </a:p>
          <a:p>
            <a:pPr marL="0" indent="0">
              <a:buNone/>
            </a:pPr>
            <a:r>
              <a:rPr lang="en-US" dirty="0"/>
              <a:t>1. Teacher must sign the STEM Sign Out/Sign In Binder.</a:t>
            </a:r>
          </a:p>
          <a:p>
            <a:pPr marL="0" indent="0">
              <a:buNone/>
            </a:pPr>
            <a:r>
              <a:rPr lang="en-US" dirty="0"/>
              <a:t>2. Always keep track of all materials. </a:t>
            </a:r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Recommendations:</a:t>
            </a:r>
          </a:p>
          <a:p>
            <a:pPr marL="0" indent="0">
              <a:buNone/>
            </a:pPr>
            <a:r>
              <a:rPr lang="en-US" dirty="0"/>
              <a:t>- All STEM materials will be available for checkout through our Technology Coordinator. </a:t>
            </a:r>
          </a:p>
          <a:p>
            <a:pPr>
              <a:buFontTx/>
              <a:buChar char="-"/>
            </a:pPr>
            <a:r>
              <a:rPr lang="en-US" dirty="0"/>
              <a:t>Materials are available for signing out 1 to 2 weeks at a time.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4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E5C53-1D09-164C-82E0-2DD6FA732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STEM Resources Available: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739F6-FCF5-5043-9DF5-DCB90149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57984"/>
            <a:ext cx="9613861" cy="444398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District Pacing Guides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https://docs.google.com/document/d/1L4zwPLlw6QxfvGkdhrJ2BcMpJF6Uk1JsMUn3YCBTceI/edit</a:t>
            </a:r>
            <a:endParaRPr lang="en-US" dirty="0"/>
          </a:p>
          <a:p>
            <a:r>
              <a:rPr lang="en-US" dirty="0"/>
              <a:t>NICERC- request form submission 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https://nicerc.org/</a:t>
            </a:r>
            <a:endParaRPr lang="en-US" dirty="0"/>
          </a:p>
          <a:p>
            <a:r>
              <a:rPr lang="en-US" dirty="0"/>
              <a:t>CODE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code.org</a:t>
            </a:r>
            <a:endParaRPr lang="en-US" dirty="0"/>
          </a:p>
          <a:p>
            <a:r>
              <a:rPr lang="en-US" dirty="0"/>
              <a:t>LEGO Education- Free STEM Lesson plans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https://education.lego.com/</a:t>
            </a:r>
            <a:endParaRPr lang="en-US" dirty="0"/>
          </a:p>
          <a:p>
            <a:r>
              <a:rPr lang="en-US" dirty="0" err="1"/>
              <a:t>STEMed</a:t>
            </a:r>
            <a:r>
              <a:rPr lang="en-US" dirty="0"/>
              <a:t> Labs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https://www.stemedlabs.org/ilp/?gclid=Cj0KCQjws_r0BRCwARIsAMxfDRh44dyUCCfQn6R5hABe1bKLcLwp6FHvnqv0ruup7AuMlDu6fmL7CesaAnPEEALw_wcB</a:t>
            </a:r>
            <a:endParaRPr lang="en-US" dirty="0"/>
          </a:p>
          <a:p>
            <a:r>
              <a:rPr lang="en-US" dirty="0"/>
              <a:t>STEM </a:t>
            </a:r>
            <a:r>
              <a:rPr lang="en-US" dirty="0" err="1"/>
              <a:t>Finity</a:t>
            </a:r>
            <a:r>
              <a:rPr lang="en-US" dirty="0"/>
              <a:t>- HUB for free STEM resources</a:t>
            </a:r>
          </a:p>
          <a:p>
            <a:pPr marL="0" indent="0">
              <a:buNone/>
            </a:pPr>
            <a:r>
              <a:rPr lang="en-US" dirty="0">
                <a:hlinkClick r:id="rId7"/>
              </a:rPr>
              <a:t>https://www.stemfinity.com/free-science-resources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7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0FA4-06F9-A542-95FD-AE5C8C705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following: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0DB17-37C6-3246-8ACF-8A98E6F28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</a:rPr>
              <a:t>STEM education provides the intrinsic rewards of natural curiosity and search for meaning in all students no matter their academic, emotional, and social background. </a:t>
            </a:r>
          </a:p>
        </p:txBody>
      </p:sp>
    </p:spTree>
    <p:extLst>
      <p:ext uri="{BB962C8B-B14F-4D97-AF65-F5344CB8AC3E}">
        <p14:creationId xmlns:p14="http://schemas.microsoft.com/office/powerpoint/2010/main" val="3217828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DD006-A1CD-1244-9839-2F4A42F4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STEM in our classrooms?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E4F24-9A4C-3647-A786-82F761670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Today’s and tomorrow’s STEM workforce in Louisiana needs it. </a:t>
            </a:r>
          </a:p>
          <a:p>
            <a:pPr>
              <a:buFontTx/>
              <a:buChar char="-"/>
            </a:pPr>
            <a:r>
              <a:rPr lang="en-US" dirty="0"/>
              <a:t>Louisiana’s College Readiness Benchmark Percentages by    </a:t>
            </a:r>
          </a:p>
          <a:p>
            <a:pPr marL="0" indent="0">
              <a:buNone/>
            </a:pPr>
            <a:r>
              <a:rPr lang="en-US" dirty="0"/>
              <a:t>   race/ethnicity indicate that our Black students scored: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is a STEM demographic Gap that can and has to be met. </a:t>
            </a:r>
          </a:p>
          <a:p>
            <a:r>
              <a:rPr lang="en-US" dirty="0"/>
              <a:t>The STEM belief gap is meant to be broken by our students.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264D10-4717-7B48-BE3A-A00E376B8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07633"/>
              </p:ext>
            </p:extLst>
          </p:nvPr>
        </p:nvGraphicFramePr>
        <p:xfrm>
          <a:off x="1003300" y="3765691"/>
          <a:ext cx="8127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58759444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4326475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23748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646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376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515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F994-EBD7-5246-A086-7812B2FE9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Winbourne</a:t>
            </a:r>
            <a:r>
              <a:rPr lang="en-US" dirty="0"/>
              <a:t> Data that supports our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9D638-F15D-F94E-B480-1A7170137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49" y="1992915"/>
            <a:ext cx="11481199" cy="4516244"/>
          </a:xfrm>
        </p:spPr>
        <p:txBody>
          <a:bodyPr/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2000" b="1" dirty="0">
                <a:solidFill>
                  <a:schemeClr val="bg1"/>
                </a:solidFill>
              </a:rPr>
              <a:t>Science and Math Benchmark Grades- 3</a:t>
            </a:r>
            <a:r>
              <a:rPr lang="en-US" sz="2000" b="1" baseline="30000" dirty="0">
                <a:solidFill>
                  <a:schemeClr val="bg1"/>
                </a:solidFill>
              </a:rPr>
              <a:t>rd</a:t>
            </a:r>
            <a:r>
              <a:rPr lang="en-US" sz="2000" b="1" dirty="0">
                <a:solidFill>
                  <a:schemeClr val="bg1"/>
                </a:solidFill>
              </a:rPr>
              <a:t> Grade Only</a:t>
            </a:r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134CE70-350F-3746-8E4C-103986A58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580054"/>
              </p:ext>
            </p:extLst>
          </p:nvPr>
        </p:nvGraphicFramePr>
        <p:xfrm>
          <a:off x="680321" y="3377277"/>
          <a:ext cx="81280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4476">
                  <a:extLst>
                    <a:ext uri="{9D8B030D-6E8A-4147-A177-3AD203B41FA5}">
                      <a16:colId xmlns:a16="http://schemas.microsoft.com/office/drawing/2014/main" val="2111237360"/>
                    </a:ext>
                  </a:extLst>
                </a:gridCol>
                <a:gridCol w="1938528">
                  <a:extLst>
                    <a:ext uri="{9D8B030D-6E8A-4147-A177-3AD203B41FA5}">
                      <a16:colId xmlns:a16="http://schemas.microsoft.com/office/drawing/2014/main" val="2701647403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2957968747"/>
                    </a:ext>
                  </a:extLst>
                </a:gridCol>
                <a:gridCol w="1643588">
                  <a:extLst>
                    <a:ext uri="{9D8B030D-6E8A-4147-A177-3AD203B41FA5}">
                      <a16:colId xmlns:a16="http://schemas.microsoft.com/office/drawing/2014/main" val="448786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Classroom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 of the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Middle of the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End of the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30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Kindergarten 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979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Grade 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56.6%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2524558"/>
                  </a:ext>
                </a:extLst>
              </a:tr>
              <a:tr h="315883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Grade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0697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551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BDBC-0FCE-D844-933F-0389F754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53228"/>
            <a:ext cx="10610849" cy="1080938"/>
          </a:xfrm>
        </p:spPr>
        <p:txBody>
          <a:bodyPr>
            <a:normAutofit/>
          </a:bodyPr>
          <a:lstStyle/>
          <a:p>
            <a:r>
              <a:rPr lang="en-US" sz="2800" dirty="0"/>
              <a:t>Project- Building a Community for STEM at </a:t>
            </a:r>
            <a:r>
              <a:rPr lang="en-US" sz="2800" dirty="0" err="1"/>
              <a:t>Winbourne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             Elementary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42903-BA22-8C47-AEEB-03F3E9DFA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9466" y="2235127"/>
            <a:ext cx="4698358" cy="38696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Plan:</a:t>
            </a:r>
          </a:p>
          <a:p>
            <a:r>
              <a:rPr lang="en-US" dirty="0"/>
              <a:t>Kindergarten STEM Club Season- 9 weeks spread apart between the Fall and Spring Semester. </a:t>
            </a:r>
          </a:p>
          <a:p>
            <a:r>
              <a:rPr lang="en-US" dirty="0"/>
              <a:t>Use Kindergarten students as our source of data. </a:t>
            </a:r>
          </a:p>
          <a:p>
            <a:r>
              <a:rPr lang="en-US" dirty="0"/>
              <a:t>Use the Louisiana Science Standards for Kindergarten to plan STEM based lessons. </a:t>
            </a:r>
          </a:p>
          <a:p>
            <a:r>
              <a:rPr lang="en-US" dirty="0"/>
              <a:t>Track and gather Kindergarten attendance data prior to the start of STEM Club Season and at the end of it.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B57B1-C833-ED4B-BBCD-577E52F86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7824" y="2253415"/>
            <a:ext cx="4700058" cy="38696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The “Tweaking” of the plan:</a:t>
            </a:r>
          </a:p>
          <a:p>
            <a:r>
              <a:rPr lang="en-US" b="1" dirty="0"/>
              <a:t>Stem Buddy Club Season- 6 weeks during the Spring Semester. </a:t>
            </a:r>
          </a:p>
          <a:p>
            <a:r>
              <a:rPr lang="en-US" b="1" dirty="0"/>
              <a:t>Use one Kindergarten and one 3</a:t>
            </a:r>
            <a:r>
              <a:rPr lang="en-US" b="1" baseline="30000" dirty="0"/>
              <a:t>rd</a:t>
            </a:r>
            <a:r>
              <a:rPr lang="en-US" b="1" dirty="0"/>
              <a:t> grade class as the source of data. </a:t>
            </a:r>
          </a:p>
          <a:p>
            <a:r>
              <a:rPr lang="en-US" b="1" dirty="0"/>
              <a:t>Use the Louisiana Science Standards for kindergarten and 3</a:t>
            </a:r>
            <a:r>
              <a:rPr lang="en-US" b="1" baseline="30000" dirty="0"/>
              <a:t>rd</a:t>
            </a:r>
            <a:r>
              <a:rPr lang="en-US" b="1" dirty="0"/>
              <a:t> grade to plan STEM based lessons. </a:t>
            </a:r>
          </a:p>
          <a:p>
            <a:r>
              <a:rPr lang="en-US" b="1" dirty="0"/>
              <a:t>Track and gather 3</a:t>
            </a:r>
            <a:r>
              <a:rPr lang="en-US" b="1" baseline="30000" dirty="0"/>
              <a:t>rd</a:t>
            </a:r>
            <a:r>
              <a:rPr lang="en-US" b="1" dirty="0"/>
              <a:t> grade data for Science and Math based on EBR’s Benchmark assessments for the beginning, middle, and end of the year. </a:t>
            </a:r>
          </a:p>
          <a:p>
            <a:r>
              <a:rPr lang="en-US" b="1" dirty="0"/>
              <a:t>STEM Buddy Project Extravaganza!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8428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F85D-A3F0-C74E-B33A-138838AB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Computational Thinking and Engineering Design Process: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F6EAC-8393-F143-B643-462B85F29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340" y="2135805"/>
            <a:ext cx="10391121" cy="5762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Decomposition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78781B9-C2A4-6E43-ACFE-34FA1284976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6684" b="16684"/>
          <a:stretch>
            <a:fillRect/>
          </a:stretch>
        </p:blipFill>
        <p:spPr>
          <a:xfrm>
            <a:off x="7289800" y="2924633"/>
            <a:ext cx="3049705" cy="1524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95B1F8-88AD-3F44-BCC8-314852DA4851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80322" y="5069795"/>
            <a:ext cx="3049705" cy="106242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Identifying the problem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E95B1A-C9DB-6C49-8B06-CB7AC5C10438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935159" y="5086502"/>
            <a:ext cx="3067297" cy="106242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Research the problem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B75DC90-1EE1-BF45-8788-50D0EF8564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7639" y="4908099"/>
            <a:ext cx="3063505" cy="576262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</a:rPr>
              <a:t>Brainstorm Solutions</a:t>
            </a:r>
          </a:p>
        </p:txBody>
      </p:sp>
      <p:pic>
        <p:nvPicPr>
          <p:cNvPr id="22" name="Picture Placeholder 2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A22C627-F008-D147-9CC6-599891E3FC0B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/>
          <a:srcRect t="16839" b="16839"/>
          <a:stretch>
            <a:fillRect/>
          </a:stretch>
        </p:blipFill>
        <p:spPr>
          <a:xfrm>
            <a:off x="3938951" y="2924633"/>
            <a:ext cx="3063505" cy="1524000"/>
          </a:xfrm>
        </p:spPr>
      </p:pic>
      <p:pic>
        <p:nvPicPr>
          <p:cNvPr id="7" name="Picture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04D1662-7362-424D-A68E-A6B155A78EA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16822" b="16822"/>
          <a:stretch>
            <a:fillRect/>
          </a:stretch>
        </p:blipFill>
        <p:spPr>
          <a:xfrm>
            <a:off x="600340" y="2948879"/>
            <a:ext cx="3062288" cy="1524000"/>
          </a:xfrm>
        </p:spPr>
      </p:pic>
    </p:spTree>
    <p:extLst>
      <p:ext uri="{BB962C8B-B14F-4D97-AF65-F5344CB8AC3E}">
        <p14:creationId xmlns:p14="http://schemas.microsoft.com/office/powerpoint/2010/main" val="3375877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45B6-22F5-234E-BC0F-AA633954D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 Partners working together: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6A0A6-160E-6940-B759-E2E5A0AFC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18" y="1984235"/>
            <a:ext cx="5062114" cy="5762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Algorithm Design</a:t>
            </a:r>
          </a:p>
        </p:txBody>
      </p:sp>
      <p:pic>
        <p:nvPicPr>
          <p:cNvPr id="13" name="Picture Placeholder 1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885BD3D6-22B9-A445-8553-32BD7D8FB71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6684" b="16684"/>
          <a:stretch>
            <a:fillRect/>
          </a:stretch>
        </p:blipFill>
        <p:spPr>
          <a:xfrm>
            <a:off x="673798" y="2773503"/>
            <a:ext cx="3049705" cy="1524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95A05F-34A3-8848-A26E-507F19B09E0E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Choose a Solution</a:t>
            </a:r>
          </a:p>
        </p:txBody>
      </p:sp>
      <p:pic>
        <p:nvPicPr>
          <p:cNvPr id="15" name="Picture Placeholder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C1CCF67-6533-DA47-9BBF-754710D95E8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6839" b="16839"/>
          <a:stretch>
            <a:fillRect/>
          </a:stretch>
        </p:blipFill>
        <p:spPr>
          <a:xfrm>
            <a:off x="3938951" y="2779422"/>
            <a:ext cx="3063240" cy="1524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5B93FE-7F0A-5641-8BCE-686BA714A98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3413843" y="4873765"/>
            <a:ext cx="7176695" cy="106242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Create and Develop a Prototype</a:t>
            </a:r>
          </a:p>
        </p:txBody>
      </p:sp>
      <p:pic>
        <p:nvPicPr>
          <p:cNvPr id="9" name="Picture Placeholder 14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D74076FF-BA52-914E-846A-662727B63D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839" b="16839"/>
          <a:stretch>
            <a:fillRect/>
          </a:stretch>
        </p:blipFill>
        <p:spPr>
          <a:xfrm>
            <a:off x="7230942" y="277350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69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A76C-BCBC-E64D-98F1-3E7961733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 Partners testing their projects: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95A43-268B-C844-8C0B-7CA2A8BC6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798" y="1984235"/>
            <a:ext cx="8707946" cy="576262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Abstraction and Pattern Recognition</a:t>
            </a:r>
          </a:p>
        </p:txBody>
      </p:sp>
      <p:pic>
        <p:nvPicPr>
          <p:cNvPr id="13" name="Picture Placeholder 12" descr="A picture containing person, indoor, child, playing&#10;&#10;Description automatically generated">
            <a:extLst>
              <a:ext uri="{FF2B5EF4-FFF2-40B4-BE49-F238E27FC236}">
                <a16:creationId xmlns:a16="http://schemas.microsoft.com/office/drawing/2014/main" id="{F2539909-AC5C-CA43-84F3-93EDE7037D1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16701" b="16701"/>
          <a:stretch>
            <a:fillRect/>
          </a:stretch>
        </p:blipFill>
        <p:spPr>
          <a:xfrm>
            <a:off x="673100" y="2787650"/>
            <a:ext cx="3051175" cy="1524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20687-19AF-BE4F-ACB2-645256A47E76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Test and Evaluate the prototype</a:t>
            </a:r>
          </a:p>
        </p:txBody>
      </p:sp>
      <p:pic>
        <p:nvPicPr>
          <p:cNvPr id="17" name="Picture Placeholder 1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2F2804D-2483-344B-B570-1EB0D110C001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16839" b="16839"/>
          <a:stretch>
            <a:fillRect/>
          </a:stretch>
        </p:blipFill>
        <p:spPr>
          <a:xfrm>
            <a:off x="3997348" y="2787650"/>
            <a:ext cx="3063875" cy="15240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CDC49D-6F64-A842-8EBE-813265ABB062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5421847" y="4873765"/>
            <a:ext cx="4104640" cy="106242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Improve and Redesign</a:t>
            </a:r>
          </a:p>
        </p:txBody>
      </p:sp>
      <p:pic>
        <p:nvPicPr>
          <p:cNvPr id="7" name="Picture Placeholder 6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9766254B-65C1-FC47-8C38-355195AE6C83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16822" b="16822"/>
          <a:stretch>
            <a:fillRect/>
          </a:stretch>
        </p:blipFill>
        <p:spPr>
          <a:xfrm>
            <a:off x="7178674" y="2770188"/>
            <a:ext cx="3367405" cy="1524000"/>
          </a:xfrm>
        </p:spPr>
      </p:pic>
    </p:spTree>
    <p:extLst>
      <p:ext uri="{BB962C8B-B14F-4D97-AF65-F5344CB8AC3E}">
        <p14:creationId xmlns:p14="http://schemas.microsoft.com/office/powerpoint/2010/main" val="2772652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4">
            <a:extLst>
              <a:ext uri="{FF2B5EF4-FFF2-40B4-BE49-F238E27FC236}">
                <a16:creationId xmlns:a16="http://schemas.microsoft.com/office/drawing/2014/main" id="{0E93D5FC-63A0-47A4-A8C7-365881F64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85C2F18C-671F-4ECE-96A3-EBAFC5796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89728584-DEE7-4174-9BB7-DAEBB71F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4" name="Rectangle 20">
            <a:extLst>
              <a:ext uri="{FF2B5EF4-FFF2-40B4-BE49-F238E27FC236}">
                <a16:creationId xmlns:a16="http://schemas.microsoft.com/office/drawing/2014/main" id="{64C1E679-9F46-4A3D-8724-12767F0EB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2DB7D69C-15F2-4834-A591-AF4B6F90B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DF8341-38C0-41F8-A81E-5755FB3B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6" name="Rectangle 25">
              <a:extLst>
                <a:ext uri="{FF2B5EF4-FFF2-40B4-BE49-F238E27FC236}">
                  <a16:creationId xmlns:a16="http://schemas.microsoft.com/office/drawing/2014/main" id="{1D1D2268-D2F6-4DD1-A457-46ADF3476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9E82E97-9819-4793-B871-3157EC12A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EF53BF8-8E50-496B-B9DB-CBBE6413A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A34E00-BB72-4E49-B5D8-EF4AC559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STEM Club Season Calendar: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53D81F5-9CA1-4207-86AF-72DAF1C3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C8F24-180B-2441-952B-56B93E214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1" y="2336873"/>
            <a:ext cx="4124289" cy="359931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/>
              <a:t>Friday, February 28</a:t>
            </a:r>
            <a:r>
              <a:rPr lang="en-US" sz="1400" b="1" baseline="30000"/>
              <a:t>th </a:t>
            </a:r>
            <a:r>
              <a:rPr lang="en-US" sz="1400" b="1"/>
              <a:t>– STEM Partner Introduction Day!</a:t>
            </a:r>
            <a:endParaRPr lang="en-US" sz="1400" b="1" baseline="30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/>
              <a:t>Friday, March 6</a:t>
            </a:r>
            <a:r>
              <a:rPr lang="en-US" sz="1400" b="1" baseline="30000"/>
              <a:t>th</a:t>
            </a:r>
            <a:r>
              <a:rPr lang="en-US" sz="1400" b="1"/>
              <a:t>- STEM Project- Survival Forces 1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/>
              <a:t>Friday, March 13</a:t>
            </a:r>
            <a:r>
              <a:rPr lang="en-US" sz="1400" b="1" baseline="30000"/>
              <a:t>th</a:t>
            </a:r>
            <a:r>
              <a:rPr lang="en-US" sz="1400" b="1"/>
              <a:t>- STEM Project- Small Groups collaborations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/>
              <a:t>Friday, March 20</a:t>
            </a:r>
            <a:r>
              <a:rPr lang="en-US" sz="1400" b="1" baseline="30000"/>
              <a:t>th</a:t>
            </a:r>
            <a:r>
              <a:rPr lang="en-US" sz="1400" b="1"/>
              <a:t>- STEM Project- Small Group Collaborations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/>
              <a:t>Friday, March 27</a:t>
            </a:r>
            <a:r>
              <a:rPr lang="en-US" sz="1400" b="1" baseline="30000"/>
              <a:t>th</a:t>
            </a:r>
            <a:r>
              <a:rPr lang="en-US" sz="1400" b="1"/>
              <a:t>- STEM Project- Small Groups Collaborations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/>
              <a:t>Friday, April 3</a:t>
            </a:r>
            <a:r>
              <a:rPr lang="en-US" sz="1400" b="1" baseline="30000"/>
              <a:t>rd</a:t>
            </a:r>
            <a:r>
              <a:rPr lang="en-US" sz="1400" b="1"/>
              <a:t> – Preparing Final STEM Project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400" b="1"/>
              <a:t>Thursday, April 9</a:t>
            </a:r>
            <a:r>
              <a:rPr lang="en-US" sz="1400" b="1" baseline="30000"/>
              <a:t>th</a:t>
            </a:r>
            <a:r>
              <a:rPr lang="en-US" sz="1400" b="1"/>
              <a:t>- STEM Buddy Project Extravaganza</a:t>
            </a:r>
          </a:p>
        </p:txBody>
      </p:sp>
      <p:pic>
        <p:nvPicPr>
          <p:cNvPr id="10" name="Picture Placeholder 9" descr="A group of people in a room&#10;&#10;Description automatically generated">
            <a:extLst>
              <a:ext uri="{FF2B5EF4-FFF2-40B4-BE49-F238E27FC236}">
                <a16:creationId xmlns:a16="http://schemas.microsoft.com/office/drawing/2014/main" id="{17770B88-4641-E946-972C-84551E231F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r="21504" b="2"/>
          <a:stretch/>
        </p:blipFill>
        <p:spPr>
          <a:xfrm rot="5400000">
            <a:off x="5371023" y="567396"/>
            <a:ext cx="3526040" cy="336893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21EF2C5-4DD0-49D0-AF0A-1C02F80AA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FD2876B-C6FB-489E-AC79-356278E6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indoor, person, sitting, room&#10;&#10;Description automatically generated">
            <a:extLst>
              <a:ext uri="{FF2B5EF4-FFF2-40B4-BE49-F238E27FC236}">
                <a16:creationId xmlns:a16="http://schemas.microsoft.com/office/drawing/2014/main" id="{8BB893A7-F883-524A-B20F-ADAF10C3C3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04" r="-5" b="799"/>
          <a:stretch/>
        </p:blipFill>
        <p:spPr>
          <a:xfrm rot="5400000">
            <a:off x="8481232" y="3152477"/>
            <a:ext cx="3712587" cy="27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85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4ACD-467B-6B49-8B04-4A724BA69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Based STEM Lessons: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090C0-BE3C-EE45-B016-D6CB52865B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Kindergarten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Earth and Human Activity</a:t>
            </a:r>
          </a:p>
          <a:p>
            <a:pPr marL="0" indent="0">
              <a:buNone/>
            </a:pPr>
            <a:r>
              <a:rPr lang="en-US" dirty="0"/>
              <a:t>1. Surviving Storms at Sea</a:t>
            </a:r>
          </a:p>
          <a:p>
            <a:pPr marL="0" indent="0">
              <a:buNone/>
            </a:pPr>
            <a:r>
              <a:rPr lang="en-US" dirty="0"/>
              <a:t>2. Sprout House</a:t>
            </a:r>
          </a:p>
          <a:p>
            <a:pPr marL="0" indent="0">
              <a:buNone/>
            </a:pPr>
            <a:r>
              <a:rPr lang="en-US" dirty="0"/>
              <a:t>3. Walking Water Rainbow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Forces and Interactions</a:t>
            </a:r>
          </a:p>
          <a:p>
            <a:pPr marL="457200" indent="-457200">
              <a:buAutoNum type="arabicPeriod"/>
            </a:pPr>
            <a:r>
              <a:rPr lang="en-US" dirty="0"/>
              <a:t>Conversation Hearts Catapult- Simple Machines Set by LEGO </a:t>
            </a:r>
          </a:p>
          <a:p>
            <a:pPr marL="457200" indent="-457200">
              <a:buAutoNum type="arabicPeriod"/>
            </a:pPr>
            <a:r>
              <a:rPr lang="en-US" dirty="0"/>
              <a:t>Straw Bridges</a:t>
            </a:r>
          </a:p>
          <a:p>
            <a:pPr marL="0" indent="0">
              <a:buNone/>
            </a:pPr>
            <a:r>
              <a:rPr lang="en-US" dirty="0"/>
              <a:t>3.   </a:t>
            </a:r>
            <a:r>
              <a:rPr lang="en-US" dirty="0" err="1"/>
              <a:t>WeDO</a:t>
            </a:r>
            <a:r>
              <a:rPr lang="en-US" dirty="0"/>
              <a:t> 2.0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9C460-9847-B94E-9FBB-B32B8E317F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>
                <a:solidFill>
                  <a:schemeClr val="bg1"/>
                </a:solidFill>
              </a:rPr>
              <a:t>Inheritance and Variation of Traits</a:t>
            </a:r>
          </a:p>
          <a:p>
            <a:pPr marL="0" indent="0">
              <a:buNone/>
            </a:pPr>
            <a:r>
              <a:rPr lang="en-US" dirty="0"/>
              <a:t>1. NICERC- Life Cycle Lesson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Fossils</a:t>
            </a:r>
          </a:p>
          <a:p>
            <a:pPr marL="0" indent="0">
              <a:buNone/>
            </a:pPr>
            <a:r>
              <a:rPr lang="en-US" dirty="0"/>
              <a:t>1. NICERC- Fraction Lesson</a:t>
            </a:r>
          </a:p>
        </p:txBody>
      </p:sp>
    </p:spTree>
    <p:extLst>
      <p:ext uri="{BB962C8B-B14F-4D97-AF65-F5344CB8AC3E}">
        <p14:creationId xmlns:p14="http://schemas.microsoft.com/office/powerpoint/2010/main" val="3831690949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</Words>
  <Application>Microsoft Macintosh PowerPoint</Application>
  <PresentationFormat>Widescreen</PresentationFormat>
  <Paragraphs>112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Trebuchet MS</vt:lpstr>
      <vt:lpstr>Berlin</vt:lpstr>
      <vt:lpstr>STEM Buddies Beyond the Classroom</vt:lpstr>
      <vt:lpstr>Why STEM in our classrooms?</vt:lpstr>
      <vt:lpstr>Winbourne Data that supports our WHY?</vt:lpstr>
      <vt:lpstr>Project- Building a Community for STEM at Winbourne               Elementary</vt:lpstr>
      <vt:lpstr>Establishing Computational Thinking and Engineering Design Process:</vt:lpstr>
      <vt:lpstr>STEM Partners working together:</vt:lpstr>
      <vt:lpstr>STEM Partners testing their projects:</vt:lpstr>
      <vt:lpstr>STEM Club Season Calendar:</vt:lpstr>
      <vt:lpstr>Standard Based STEM Lessons:</vt:lpstr>
      <vt:lpstr>STEM Materials Available:</vt:lpstr>
      <vt:lpstr>STEM Material Checkout Procedures:</vt:lpstr>
      <vt:lpstr>Extra STEM Resources Available:</vt:lpstr>
      <vt:lpstr>Consider the following: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 Buddies Beyond the Classroom</dc:title>
  <dc:creator>edelsachalanczuk@gmail.com</dc:creator>
  <cp:lastModifiedBy>edelsachalanczuk@gmail.com</cp:lastModifiedBy>
  <cp:revision>1</cp:revision>
  <dcterms:created xsi:type="dcterms:W3CDTF">2020-04-29T16:11:21Z</dcterms:created>
  <dcterms:modified xsi:type="dcterms:W3CDTF">2020-04-29T16:12:19Z</dcterms:modified>
</cp:coreProperties>
</file>