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embeddedFontLst>
    <p:embeddedFont>
      <p:font typeface="Roboto" panose="020B0604020202020204" charset="0"/>
      <p:regular r:id="rId16"/>
      <p:bold r:id="rId17"/>
      <p:italic r:id="rId18"/>
      <p:boldItalic r:id="rId19"/>
    </p:embeddedFont>
    <p:embeddedFont>
      <p:font typeface="Roboto Slab" panose="020B0604020202020204" charset="0"/>
      <p:regular r:id="rId20"/>
      <p:bold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9" d="100"/>
          <a:sy n="149" d="100"/>
        </p:scale>
        <p:origin x="50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83e63dc494_0_1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83e63dc494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83e63dc494_0_1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83e63dc494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83e63dc494_0_1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83e63dc494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83e63dc494_0_1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83e63dc494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83e63dc494_0_1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83e63dc494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83e63dc494_0_1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83e63dc494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83e63dc494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83e63dc494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83e63dc494_0_1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83e63dc494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83e63dc494_0_1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83e63dc494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83e63dc494_0_1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83e63dc494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83e63dc494_0_1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83e63dc494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83e63dc494_0_1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83e63dc494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1524800" y="672606"/>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sp>
        <p:nvSpPr>
          <p:cNvPr id="11" name="Google Shape;11;p2"/>
          <p:cNvSpPr/>
          <p:nvPr/>
        </p:nvSpPr>
        <p:spPr>
          <a:xfrm rot="10800000">
            <a:off x="6537563" y="33429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cxnSp>
        <p:nvCxnSpPr>
          <p:cNvPr id="12" name="Google Shape;12;p2"/>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3" name="Google Shape;13;p2"/>
          <p:cNvSpPr txBox="1">
            <a:spLocks noGrp="1"/>
          </p:cNvSpPr>
          <p:nvPr>
            <p:ph type="ctrTitle"/>
          </p:nvPr>
        </p:nvSpPr>
        <p:spPr>
          <a:xfrm>
            <a:off x="1680302" y="1188925"/>
            <a:ext cx="5783400" cy="1457400"/>
          </a:xfrm>
          <a:prstGeom prst="rect">
            <a:avLst/>
          </a:prstGeom>
        </p:spPr>
        <p:txBody>
          <a:bodyPr spcFirstLastPara="1" wrap="square" lIns="91425" tIns="91425" rIns="91425" bIns="91425" anchor="b"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4" name="Google Shape;14;p2"/>
          <p:cNvSpPr txBox="1">
            <a:spLocks noGrp="1"/>
          </p:cNvSpPr>
          <p:nvPr>
            <p:ph type="subTitle" idx="1"/>
          </p:nvPr>
        </p:nvSpPr>
        <p:spPr>
          <a:xfrm>
            <a:off x="1680302" y="3049450"/>
            <a:ext cx="5783400" cy="909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a:endParaRPr/>
          </a:p>
        </p:txBody>
      </p:sp>
      <p:sp>
        <p:nvSpPr>
          <p:cNvPr id="15" name="Google Shape;15;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1"/>
          <p:cNvSpPr txBox="1">
            <a:spLocks noGrp="1"/>
          </p:cNvSpPr>
          <p:nvPr>
            <p:ph type="title" hasCustomPrompt="1"/>
          </p:nvPr>
        </p:nvSpPr>
        <p:spPr>
          <a:xfrm>
            <a:off x="387900" y="1152450"/>
            <a:ext cx="8368200" cy="15384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a:spLocks noGrp="1"/>
          </p:cNvSpPr>
          <p:nvPr>
            <p:ph type="body" idx="1"/>
          </p:nvPr>
        </p:nvSpPr>
        <p:spPr>
          <a:xfrm>
            <a:off x="387900" y="2919450"/>
            <a:ext cx="8368200" cy="10716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6" name="Google Shape;56;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8" name="Google Shape;18;p3"/>
          <p:cNvSpPr txBox="1">
            <a:spLocks noGrp="1"/>
          </p:cNvSpPr>
          <p:nvPr>
            <p:ph type="title"/>
          </p:nvPr>
        </p:nvSpPr>
        <p:spPr>
          <a:xfrm>
            <a:off x="480750" y="1764950"/>
            <a:ext cx="8222100" cy="907500"/>
          </a:xfrm>
          <a:prstGeom prst="rect">
            <a:avLst/>
          </a:prstGeom>
        </p:spPr>
        <p:txBody>
          <a:bodyPr spcFirstLastPara="1" wrap="square" lIns="91425" tIns="91425" rIns="91425" bIns="91425" anchor="b"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2" name="Google Shape;22;p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3" name="Google Shape;23;p4"/>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7" name="Google Shape;27;p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8" name="Google Shape;28;p5"/>
          <p:cNvSpPr txBox="1">
            <a:spLocks noGrp="1"/>
          </p:cNvSpPr>
          <p:nvPr>
            <p:ph type="body" idx="1"/>
          </p:nvPr>
        </p:nvSpPr>
        <p:spPr>
          <a:xfrm>
            <a:off x="387900" y="1489825"/>
            <a:ext cx="3999900" cy="3078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Google Shape;29;p5"/>
          <p:cNvSpPr txBox="1">
            <a:spLocks noGrp="1"/>
          </p:cNvSpPr>
          <p:nvPr>
            <p:ph type="body" idx="2"/>
          </p:nvPr>
        </p:nvSpPr>
        <p:spPr>
          <a:xfrm>
            <a:off x="4756200" y="1489825"/>
            <a:ext cx="3999900" cy="3078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0" name="Google Shape;30;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3" name="Google Shape;33;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w="38100" cap="flat" cmpd="sng">
            <a:solidFill>
              <a:schemeClr val="accent4"/>
            </a:solidFill>
            <a:prstDash val="solid"/>
            <a:round/>
            <a:headEnd type="none" w="sm" len="sm"/>
            <a:tailEnd type="none" w="sm" len="sm"/>
          </a:ln>
        </p:spPr>
      </p:cxnSp>
      <p:sp>
        <p:nvSpPr>
          <p:cNvPr id="36" name="Google Shape;36;p7"/>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7" name="Google Shape;37;p7"/>
          <p:cNvSpPr txBox="1">
            <a:spLocks noGrp="1"/>
          </p:cNvSpPr>
          <p:nvPr>
            <p:ph type="body" idx="1"/>
          </p:nvPr>
        </p:nvSpPr>
        <p:spPr>
          <a:xfrm>
            <a:off x="387900" y="1594025"/>
            <a:ext cx="2808000" cy="26811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8" name="Google Shape;3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9"/>
        <p:cNvGrpSpPr/>
        <p:nvPr/>
      </p:nvGrpSpPr>
      <p:grpSpPr>
        <a:xfrm>
          <a:off x="0" y="0"/>
          <a:ext cx="0" cy="0"/>
          <a:chOff x="0" y="0"/>
          <a:chExt cx="0" cy="0"/>
        </a:xfrm>
      </p:grpSpPr>
      <p:sp>
        <p:nvSpPr>
          <p:cNvPr id="40" name="Google Shape;40;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1" name="Google Shape;41;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 name="Google Shape;44;p9"/>
          <p:cNvCxnSpPr/>
          <p:nvPr/>
        </p:nvCxnSpPr>
        <p:spPr>
          <a:xfrm>
            <a:off x="5029675" y="4495503"/>
            <a:ext cx="540900" cy="0"/>
          </a:xfrm>
          <a:prstGeom prst="straightConnector1">
            <a:avLst/>
          </a:prstGeom>
          <a:noFill/>
          <a:ln w="38100" cap="flat" cmpd="sng">
            <a:solidFill>
              <a:schemeClr val="accent5"/>
            </a:solidFill>
            <a:prstDash val="solid"/>
            <a:round/>
            <a:headEnd type="none" w="sm" len="sm"/>
            <a:tailEnd type="none" w="sm" len="sm"/>
          </a:ln>
        </p:spPr>
      </p:cxnSp>
      <p:sp>
        <p:nvSpPr>
          <p:cNvPr id="45" name="Google Shape;45;p9"/>
          <p:cNvSpPr txBox="1">
            <a:spLocks noGrp="1"/>
          </p:cNvSpPr>
          <p:nvPr>
            <p:ph type="title"/>
          </p:nvPr>
        </p:nvSpPr>
        <p:spPr>
          <a:xfrm>
            <a:off x="265500" y="1209075"/>
            <a:ext cx="4045200" cy="1506300"/>
          </a:xfrm>
          <a:prstGeom prst="rect">
            <a:avLst/>
          </a:prstGeom>
        </p:spPr>
        <p:txBody>
          <a:bodyPr spcFirstLastPara="1" wrap="square" lIns="91425" tIns="91425" rIns="91425" bIns="91425" anchor="b" anchorCtr="0">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6" name="Google Shape;46;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a:endParaRPr/>
          </a:p>
        </p:txBody>
      </p:sp>
      <p:sp>
        <p:nvSpPr>
          <p:cNvPr id="47" name="Google Shape;47;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8" name="Google Shape;4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10"/>
          <p:cNvSpPr txBox="1">
            <a:spLocks noGrp="1"/>
          </p:cNvSpPr>
          <p:nvPr>
            <p:ph type="body" idx="1"/>
          </p:nvPr>
        </p:nvSpPr>
        <p:spPr>
          <a:xfrm>
            <a:off x="319500" y="423372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a:endParaRPr/>
          </a:p>
        </p:txBody>
      </p:sp>
      <p:sp>
        <p:nvSpPr>
          <p:cNvPr id="51" name="Google Shape;51;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rina">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87900" y="458025"/>
            <a:ext cx="8368200" cy="6861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387900" y="1489824"/>
            <a:ext cx="8368200" cy="30789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docs.google.com/document/d/1U_ickUK0emisAmZlCoW7vjTA4dy8HnxtWLf4g9X8-ZM/edit?usp=sharing"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hyperlink" Target="https://docs.google.com/presentation/d/1c9JX82nozjn4ErPsRplSMvUPQNtf7Z98OxFPYnejmHg/edit?usp=sharing"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3"/>
          <p:cNvSpPr txBox="1">
            <a:spLocks noGrp="1"/>
          </p:cNvSpPr>
          <p:nvPr>
            <p:ph type="ctrTitle"/>
          </p:nvPr>
        </p:nvSpPr>
        <p:spPr>
          <a:xfrm>
            <a:off x="1680302" y="1188925"/>
            <a:ext cx="5783400" cy="1457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000"/>
              <a:t>Just Like Me</a:t>
            </a:r>
            <a:endParaRPr sz="3000"/>
          </a:p>
          <a:p>
            <a:pPr marL="0" lvl="0" indent="0" algn="ctr" rtl="0">
              <a:spcBef>
                <a:spcPts val="0"/>
              </a:spcBef>
              <a:spcAft>
                <a:spcPts val="0"/>
              </a:spcAft>
              <a:buNone/>
            </a:pPr>
            <a:r>
              <a:rPr lang="en" sz="2200"/>
              <a:t>How to increase students understanding in STEM.</a:t>
            </a:r>
            <a:endParaRPr sz="2200"/>
          </a:p>
        </p:txBody>
      </p:sp>
      <p:sp>
        <p:nvSpPr>
          <p:cNvPr id="64" name="Google Shape;64;p13"/>
          <p:cNvSpPr txBox="1">
            <a:spLocks noGrp="1"/>
          </p:cNvSpPr>
          <p:nvPr>
            <p:ph type="subTitle" idx="1"/>
          </p:nvPr>
        </p:nvSpPr>
        <p:spPr>
          <a:xfrm>
            <a:off x="1680302" y="3049450"/>
            <a:ext cx="5783400" cy="909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Presented by Jerlisa Robinson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2"/>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Awards</a:t>
            </a:r>
            <a:endParaRPr/>
          </a:p>
        </p:txBody>
      </p:sp>
      <p:sp>
        <p:nvSpPr>
          <p:cNvPr id="123" name="Google Shape;123;p22"/>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Due to their hard work and creativity. I let outside judges vote on each students presentation to receive an awards. Each class had a first, second, third place winner. </a:t>
            </a:r>
            <a:endParaRPr/>
          </a:p>
        </p:txBody>
      </p:sp>
      <p:pic>
        <p:nvPicPr>
          <p:cNvPr id="124" name="Google Shape;124;p22"/>
          <p:cNvPicPr preferRelativeResize="0"/>
          <p:nvPr/>
        </p:nvPicPr>
        <p:blipFill>
          <a:blip r:embed="rId3">
            <a:alphaModFix/>
          </a:blip>
          <a:stretch>
            <a:fillRect/>
          </a:stretch>
        </p:blipFill>
        <p:spPr>
          <a:xfrm>
            <a:off x="2421725" y="2344400"/>
            <a:ext cx="1667926" cy="26753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3"/>
          <p:cNvSpPr txBox="1">
            <a:spLocks noGrp="1"/>
          </p:cNvSpPr>
          <p:nvPr>
            <p:ph type="title"/>
          </p:nvPr>
        </p:nvSpPr>
        <p:spPr>
          <a:xfrm>
            <a:off x="524925" y="1773800"/>
            <a:ext cx="8222100" cy="907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What do you think was the end result of the project?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Topic Areas Addressed</a:t>
            </a:r>
            <a:endParaRPr/>
          </a:p>
        </p:txBody>
      </p:sp>
      <p:sp>
        <p:nvSpPr>
          <p:cNvPr id="135" name="Google Shape;135;p24"/>
          <p:cNvSpPr txBox="1">
            <a:spLocks noGrp="1"/>
          </p:cNvSpPr>
          <p:nvPr>
            <p:ph type="body" idx="1"/>
          </p:nvPr>
        </p:nvSpPr>
        <p:spPr>
          <a:xfrm>
            <a:off x="311700" y="1258525"/>
            <a:ext cx="8520600" cy="125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Career, Technology and Life Skills</a:t>
            </a:r>
            <a:endParaRPr/>
          </a:p>
          <a:p>
            <a:pPr marL="0" lvl="0" indent="0" algn="l" rtl="0">
              <a:spcBef>
                <a:spcPts val="1600"/>
              </a:spcBef>
              <a:spcAft>
                <a:spcPts val="1600"/>
              </a:spcAft>
              <a:buNone/>
            </a:pPr>
            <a:r>
              <a:rPr lang="en"/>
              <a:t>Personalization of Learning</a:t>
            </a:r>
            <a:endParaRPr/>
          </a:p>
        </p:txBody>
      </p:sp>
      <p:sp>
        <p:nvSpPr>
          <p:cNvPr id="136" name="Google Shape;136;p24"/>
          <p:cNvSpPr txBox="1">
            <a:spLocks noGrp="1"/>
          </p:cNvSpPr>
          <p:nvPr>
            <p:ph type="title"/>
          </p:nvPr>
        </p:nvSpPr>
        <p:spPr>
          <a:xfrm>
            <a:off x="311700" y="2352250"/>
            <a:ext cx="85206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Issues Addressed</a:t>
            </a:r>
            <a:endParaRPr/>
          </a:p>
        </p:txBody>
      </p:sp>
      <p:sp>
        <p:nvSpPr>
          <p:cNvPr id="137" name="Google Shape;137;p24"/>
          <p:cNvSpPr txBox="1">
            <a:spLocks noGrp="1"/>
          </p:cNvSpPr>
          <p:nvPr>
            <p:ph type="body" idx="1"/>
          </p:nvPr>
        </p:nvSpPr>
        <p:spPr>
          <a:xfrm>
            <a:off x="455250" y="2924950"/>
            <a:ext cx="8520600" cy="125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Post Secondary Gap</a:t>
            </a:r>
            <a:endParaRPr/>
          </a:p>
          <a:p>
            <a:pPr marL="0" lvl="0" indent="0" algn="l" rtl="0">
              <a:spcBef>
                <a:spcPts val="1600"/>
              </a:spcBef>
              <a:spcAft>
                <a:spcPts val="0"/>
              </a:spcAft>
              <a:buNone/>
            </a:pPr>
            <a:r>
              <a:rPr lang="en"/>
              <a:t>Belief Gap</a:t>
            </a:r>
            <a:endParaRPr/>
          </a:p>
          <a:p>
            <a:pPr marL="0" lvl="0" indent="0" algn="l" rtl="0">
              <a:spcBef>
                <a:spcPts val="1600"/>
              </a:spcBef>
              <a:spcAft>
                <a:spcPts val="0"/>
              </a:spcAft>
              <a:buNone/>
            </a:pPr>
            <a:r>
              <a:rPr lang="en"/>
              <a:t>Student Engagement</a:t>
            </a:r>
            <a:endParaRPr/>
          </a:p>
          <a:p>
            <a:pPr marL="0" lvl="0" indent="0" algn="l" rtl="0">
              <a:spcBef>
                <a:spcPts val="1600"/>
              </a:spcBef>
              <a:spcAft>
                <a:spcPts val="160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5"/>
          <p:cNvSpPr txBox="1">
            <a:spLocks noGrp="1"/>
          </p:cNvSpPr>
          <p:nvPr>
            <p:ph type="title"/>
          </p:nvPr>
        </p:nvSpPr>
        <p:spPr>
          <a:xfrm>
            <a:off x="480750" y="1764950"/>
            <a:ext cx="8222100" cy="907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STEM Project resulted in a 95% participation in all my classes.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Short Description</a:t>
            </a:r>
            <a:endParaRPr/>
          </a:p>
        </p:txBody>
      </p:sp>
      <p:sp>
        <p:nvSpPr>
          <p:cNvPr id="70" name="Google Shape;70;p14"/>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The effects that mathematics have on students when it does not relate or interest them. Having a discussion about what teachers have notice about students in Mathematics and what could we do to change that. Giving students the opportunity to create their own learning space that will help them with mathematics and giving students the opportunity to explore and what all is available to the in the STEM field.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Overview/Goals</a:t>
            </a:r>
            <a:endParaRPr/>
          </a:p>
        </p:txBody>
      </p:sp>
      <p:sp>
        <p:nvSpPr>
          <p:cNvPr id="76" name="Google Shape;76;p15"/>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Understand what helps students learn mathematics.</a:t>
            </a:r>
            <a:endParaRPr/>
          </a:p>
          <a:p>
            <a:pPr marL="457200" lvl="0" indent="-342900" algn="l" rtl="0">
              <a:spcBef>
                <a:spcPts val="0"/>
              </a:spcBef>
              <a:spcAft>
                <a:spcPts val="0"/>
              </a:spcAft>
              <a:buSzPts val="1800"/>
              <a:buChar char="●"/>
            </a:pPr>
            <a:r>
              <a:rPr lang="en"/>
              <a:t>Find new and innovative ways to make mathematics relate to the students based on their interest.</a:t>
            </a:r>
            <a:endParaRPr/>
          </a:p>
          <a:p>
            <a:pPr marL="457200" lvl="0" indent="-342900" algn="l" rtl="0">
              <a:spcBef>
                <a:spcPts val="0"/>
              </a:spcBef>
              <a:spcAft>
                <a:spcPts val="0"/>
              </a:spcAft>
              <a:buSzPts val="1800"/>
              <a:buChar char="●"/>
            </a:pPr>
            <a:r>
              <a:rPr lang="en"/>
              <a:t>Help provide new resources to STEM careers and opportunity in the community.</a:t>
            </a:r>
            <a:endParaRPr/>
          </a:p>
          <a:p>
            <a:pPr marL="457200" lvl="0" indent="-342900" algn="l" rtl="0">
              <a:spcBef>
                <a:spcPts val="0"/>
              </a:spcBef>
              <a:spcAft>
                <a:spcPts val="0"/>
              </a:spcAft>
              <a:buSzPts val="1800"/>
              <a:buChar char="●"/>
            </a:pPr>
            <a:r>
              <a:rPr lang="en"/>
              <a:t>Give students and opportunity to personalize their learning within the classroom.</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Topic Areas Addressed</a:t>
            </a:r>
            <a:endParaRPr/>
          </a:p>
        </p:txBody>
      </p:sp>
      <p:sp>
        <p:nvSpPr>
          <p:cNvPr id="82" name="Google Shape;82;p16"/>
          <p:cNvSpPr txBox="1">
            <a:spLocks noGrp="1"/>
          </p:cNvSpPr>
          <p:nvPr>
            <p:ph type="body" idx="1"/>
          </p:nvPr>
        </p:nvSpPr>
        <p:spPr>
          <a:xfrm>
            <a:off x="311700" y="1258525"/>
            <a:ext cx="8520600" cy="125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Career, Technology and Life Skills</a:t>
            </a:r>
            <a:endParaRPr/>
          </a:p>
          <a:p>
            <a:pPr marL="0" lvl="0" indent="0" algn="l" rtl="0">
              <a:spcBef>
                <a:spcPts val="1600"/>
              </a:spcBef>
              <a:spcAft>
                <a:spcPts val="1600"/>
              </a:spcAft>
              <a:buNone/>
            </a:pPr>
            <a:r>
              <a:rPr lang="en"/>
              <a:t>Personalization of Learning</a:t>
            </a:r>
            <a:endParaRPr/>
          </a:p>
        </p:txBody>
      </p:sp>
      <p:sp>
        <p:nvSpPr>
          <p:cNvPr id="83" name="Google Shape;83;p16"/>
          <p:cNvSpPr txBox="1">
            <a:spLocks noGrp="1"/>
          </p:cNvSpPr>
          <p:nvPr>
            <p:ph type="title"/>
          </p:nvPr>
        </p:nvSpPr>
        <p:spPr>
          <a:xfrm>
            <a:off x="311700" y="2352250"/>
            <a:ext cx="85206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Issues Addressed</a:t>
            </a:r>
            <a:endParaRPr/>
          </a:p>
        </p:txBody>
      </p:sp>
      <p:sp>
        <p:nvSpPr>
          <p:cNvPr id="84" name="Google Shape;84;p16"/>
          <p:cNvSpPr txBox="1">
            <a:spLocks noGrp="1"/>
          </p:cNvSpPr>
          <p:nvPr>
            <p:ph type="body" idx="1"/>
          </p:nvPr>
        </p:nvSpPr>
        <p:spPr>
          <a:xfrm>
            <a:off x="455250" y="2924950"/>
            <a:ext cx="8520600" cy="125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Post Secondary Gap</a:t>
            </a:r>
            <a:endParaRPr/>
          </a:p>
          <a:p>
            <a:pPr marL="0" lvl="0" indent="0" algn="l" rtl="0">
              <a:spcBef>
                <a:spcPts val="1600"/>
              </a:spcBef>
              <a:spcAft>
                <a:spcPts val="0"/>
              </a:spcAft>
              <a:buNone/>
            </a:pPr>
            <a:r>
              <a:rPr lang="en"/>
              <a:t>Belief Gap</a:t>
            </a:r>
            <a:endParaRPr/>
          </a:p>
          <a:p>
            <a:pPr marL="0" lvl="0" indent="0" algn="l" rtl="0">
              <a:spcBef>
                <a:spcPts val="1600"/>
              </a:spcBef>
              <a:spcAft>
                <a:spcPts val="0"/>
              </a:spcAft>
              <a:buNone/>
            </a:pPr>
            <a:r>
              <a:rPr lang="en"/>
              <a:t>Student Engagement</a:t>
            </a:r>
            <a:endParaRPr/>
          </a:p>
          <a:p>
            <a:pPr marL="0" lvl="0" indent="0" algn="l" rtl="0">
              <a:spcBef>
                <a:spcPts val="1600"/>
              </a:spcBef>
              <a:spcAft>
                <a:spcPts val="160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7"/>
          <p:cNvSpPr txBox="1">
            <a:spLocks noGrp="1"/>
          </p:cNvSpPr>
          <p:nvPr>
            <p:ph type="title"/>
          </p:nvPr>
        </p:nvSpPr>
        <p:spPr>
          <a:xfrm>
            <a:off x="460950" y="2719425"/>
            <a:ext cx="8222100" cy="907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How likely are you to get a question correct that you do not understand?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8"/>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STEM NIGHT/PROJECTS</a:t>
            </a:r>
            <a:endParaRPr/>
          </a:p>
        </p:txBody>
      </p:sp>
      <p:sp>
        <p:nvSpPr>
          <p:cNvPr id="95" name="Google Shape;95;p18"/>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students were to choose a topic that interests them. </a:t>
            </a:r>
            <a:endParaRPr/>
          </a:p>
          <a:p>
            <a:pPr marL="0" lvl="0" indent="0" algn="l" rtl="0">
              <a:spcBef>
                <a:spcPts val="1600"/>
              </a:spcBef>
              <a:spcAft>
                <a:spcPts val="0"/>
              </a:spcAft>
              <a:buNone/>
            </a:pPr>
            <a:r>
              <a:rPr lang="en" u="sng"/>
              <a:t>RULES</a:t>
            </a:r>
            <a:br>
              <a:rPr lang="en"/>
            </a:br>
            <a:r>
              <a:rPr lang="en"/>
              <a:t>Don’t pick one because you think it will be easy. </a:t>
            </a:r>
            <a:endParaRPr/>
          </a:p>
          <a:p>
            <a:pPr marL="0" lvl="0" indent="0" algn="l" rtl="0">
              <a:spcBef>
                <a:spcPts val="1600"/>
              </a:spcBef>
              <a:spcAft>
                <a:spcPts val="1600"/>
              </a:spcAft>
              <a:buNone/>
            </a:pPr>
            <a:r>
              <a:rPr lang="en"/>
              <a:t>Talk it over with your parents when you have decided, inform your teacher, and do not ask to change your topic later.</a:t>
            </a:r>
            <a:endParaRPr/>
          </a:p>
        </p:txBody>
      </p:sp>
      <p:pic>
        <p:nvPicPr>
          <p:cNvPr id="96" name="Google Shape;96;p18"/>
          <p:cNvPicPr preferRelativeResize="0"/>
          <p:nvPr/>
        </p:nvPicPr>
        <p:blipFill>
          <a:blip r:embed="rId3">
            <a:alphaModFix/>
          </a:blip>
          <a:stretch>
            <a:fillRect/>
          </a:stretch>
        </p:blipFill>
        <p:spPr>
          <a:xfrm>
            <a:off x="5870300" y="203275"/>
            <a:ext cx="2634450" cy="26344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Registration Form </a:t>
            </a:r>
            <a:endParaRPr/>
          </a:p>
        </p:txBody>
      </p:sp>
      <p:sp>
        <p:nvSpPr>
          <p:cNvPr id="102" name="Google Shape;102;p19"/>
          <p:cNvSpPr txBox="1">
            <a:spLocks noGrp="1"/>
          </p:cNvSpPr>
          <p:nvPr>
            <p:ph type="body" idx="1"/>
          </p:nvPr>
        </p:nvSpPr>
        <p:spPr>
          <a:xfrm>
            <a:off x="387900" y="1489825"/>
            <a:ext cx="5233800" cy="307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Students were asked to submit a registration form. The form confirmed the following:</a:t>
            </a:r>
            <a:endParaRPr/>
          </a:p>
          <a:p>
            <a:pPr marL="457200" lvl="0" indent="-342900" algn="l" rtl="0">
              <a:spcBef>
                <a:spcPts val="1600"/>
              </a:spcBef>
              <a:spcAft>
                <a:spcPts val="0"/>
              </a:spcAft>
              <a:buSzPts val="1800"/>
              <a:buChar char="●"/>
            </a:pPr>
            <a:r>
              <a:rPr lang="en"/>
              <a:t>STUDENT NAME </a:t>
            </a:r>
            <a:endParaRPr/>
          </a:p>
          <a:p>
            <a:pPr marL="457200" lvl="0" indent="-342900" algn="l" rtl="0">
              <a:spcBef>
                <a:spcPts val="0"/>
              </a:spcBef>
              <a:spcAft>
                <a:spcPts val="0"/>
              </a:spcAft>
              <a:buSzPts val="1800"/>
              <a:buChar char="●"/>
            </a:pPr>
            <a:r>
              <a:rPr lang="en"/>
              <a:t>PROJECT TITLE</a:t>
            </a:r>
            <a:endParaRPr/>
          </a:p>
          <a:p>
            <a:pPr marL="457200" lvl="0" indent="-342900" algn="l" rtl="0">
              <a:spcBef>
                <a:spcPts val="0"/>
              </a:spcBef>
              <a:spcAft>
                <a:spcPts val="0"/>
              </a:spcAft>
              <a:buSzPts val="1800"/>
              <a:buChar char="●"/>
            </a:pPr>
            <a:r>
              <a:rPr lang="en"/>
              <a:t>DESCRIPTION </a:t>
            </a:r>
            <a:endParaRPr/>
          </a:p>
          <a:p>
            <a:pPr marL="457200" lvl="0" indent="-342900" algn="l" rtl="0">
              <a:spcBef>
                <a:spcPts val="0"/>
              </a:spcBef>
              <a:spcAft>
                <a:spcPts val="0"/>
              </a:spcAft>
              <a:buSzPts val="1800"/>
              <a:buChar char="●"/>
            </a:pPr>
            <a:r>
              <a:rPr lang="en"/>
              <a:t>PERMISSION TO PARTICIPATE</a:t>
            </a:r>
            <a:endParaRPr/>
          </a:p>
          <a:p>
            <a:pPr marL="0" lvl="0" indent="0" algn="l" rtl="0">
              <a:spcBef>
                <a:spcPts val="1600"/>
              </a:spcBef>
              <a:spcAft>
                <a:spcPts val="1600"/>
              </a:spcAft>
              <a:buNone/>
            </a:pPr>
            <a:endParaRPr/>
          </a:p>
        </p:txBody>
      </p:sp>
      <p:pic>
        <p:nvPicPr>
          <p:cNvPr id="103" name="Google Shape;103;p19"/>
          <p:cNvPicPr preferRelativeResize="0"/>
          <p:nvPr/>
        </p:nvPicPr>
        <p:blipFill>
          <a:blip r:embed="rId3">
            <a:alphaModFix/>
          </a:blip>
          <a:stretch>
            <a:fillRect/>
          </a:stretch>
        </p:blipFill>
        <p:spPr>
          <a:xfrm>
            <a:off x="5110125" y="249463"/>
            <a:ext cx="3705875" cy="4644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0"/>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Written Report </a:t>
            </a:r>
            <a:endParaRPr/>
          </a:p>
        </p:txBody>
      </p:sp>
      <p:sp>
        <p:nvSpPr>
          <p:cNvPr id="109" name="Google Shape;109;p20"/>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written report was a summary of everything that you did to investigate their personal topic. The written report provides others with vital information on what the  project is about as well as its effect on your understanding of the topic.</a:t>
            </a:r>
            <a:endParaRPr/>
          </a:p>
          <a:p>
            <a:pPr marL="0" lvl="0" indent="0" algn="l" rtl="0">
              <a:spcBef>
                <a:spcPts val="1600"/>
              </a:spcBef>
              <a:spcAft>
                <a:spcPts val="1600"/>
              </a:spcAft>
              <a:buNone/>
            </a:pPr>
            <a:r>
              <a:rPr lang="en" u="sng">
                <a:solidFill>
                  <a:schemeClr val="hlink"/>
                </a:solidFill>
                <a:hlinkClick r:id="rId3"/>
              </a:rPr>
              <a:t>EL: Written Report</a:t>
            </a:r>
            <a:endParaRPr/>
          </a:p>
        </p:txBody>
      </p:sp>
      <p:pic>
        <p:nvPicPr>
          <p:cNvPr id="110" name="Google Shape;110;p20"/>
          <p:cNvPicPr preferRelativeResize="0"/>
          <p:nvPr/>
        </p:nvPicPr>
        <p:blipFill>
          <a:blip r:embed="rId4">
            <a:alphaModFix/>
          </a:blip>
          <a:stretch>
            <a:fillRect/>
          </a:stretch>
        </p:blipFill>
        <p:spPr>
          <a:xfrm>
            <a:off x="2960825" y="2622025"/>
            <a:ext cx="2450774" cy="24507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1"/>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Presentation</a:t>
            </a:r>
            <a:endParaRPr/>
          </a:p>
        </p:txBody>
      </p:sp>
      <p:sp>
        <p:nvSpPr>
          <p:cNvPr id="116" name="Google Shape;116;p21"/>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students were instructed to make a presentation about the topic they selected. This gave the students full creativity to make their projects what they vision for their topic.</a:t>
            </a:r>
            <a:endParaRPr/>
          </a:p>
          <a:p>
            <a:pPr marL="0" lvl="0" indent="0" algn="l" rtl="0">
              <a:spcBef>
                <a:spcPts val="1600"/>
              </a:spcBef>
              <a:spcAft>
                <a:spcPts val="1600"/>
              </a:spcAft>
              <a:buNone/>
            </a:pPr>
            <a:r>
              <a:rPr lang="en" u="sng">
                <a:solidFill>
                  <a:schemeClr val="hlink"/>
                </a:solidFill>
                <a:hlinkClick r:id="rId3"/>
              </a:rPr>
              <a:t>KL Presentation</a:t>
            </a:r>
            <a:endParaRPr/>
          </a:p>
        </p:txBody>
      </p:sp>
      <p:pic>
        <p:nvPicPr>
          <p:cNvPr id="117" name="Google Shape;117;p21"/>
          <p:cNvPicPr preferRelativeResize="0"/>
          <p:nvPr/>
        </p:nvPicPr>
        <p:blipFill>
          <a:blip r:embed="rId4">
            <a:alphaModFix/>
          </a:blip>
          <a:stretch>
            <a:fillRect/>
          </a:stretch>
        </p:blipFill>
        <p:spPr>
          <a:xfrm>
            <a:off x="3950625" y="2268550"/>
            <a:ext cx="2813100" cy="2813100"/>
          </a:xfrm>
          <a:prstGeom prst="rect">
            <a:avLst/>
          </a:prstGeom>
          <a:noFill/>
          <a:ln>
            <a:noFill/>
          </a:ln>
        </p:spPr>
      </p:pic>
    </p:spTree>
  </p:cSld>
  <p:clrMapOvr>
    <a:masterClrMapping/>
  </p:clrMapOvr>
</p:sld>
</file>

<file path=ppt/theme/theme1.xml><?xml version="1.0" encoding="utf-8"?>
<a:theme xmlns:a="http://schemas.openxmlformats.org/drawingml/2006/main"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382</Words>
  <Application>Microsoft Office PowerPoint</Application>
  <PresentationFormat>On-screen Show (16:9)</PresentationFormat>
  <Paragraphs>45</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Roboto Slab</vt:lpstr>
      <vt:lpstr>Roboto</vt:lpstr>
      <vt:lpstr>Marina</vt:lpstr>
      <vt:lpstr>Just Like Me How to increase students understanding in STEM.</vt:lpstr>
      <vt:lpstr>Short Description</vt:lpstr>
      <vt:lpstr>Overview/Goals</vt:lpstr>
      <vt:lpstr>Topic Areas Addressed</vt:lpstr>
      <vt:lpstr>How likely are you to get a question correct that you do not understand?</vt:lpstr>
      <vt:lpstr>STEM NIGHT/PROJECTS</vt:lpstr>
      <vt:lpstr>Registration Form </vt:lpstr>
      <vt:lpstr>Written Report </vt:lpstr>
      <vt:lpstr>Presentation</vt:lpstr>
      <vt:lpstr>Awards</vt:lpstr>
      <vt:lpstr>What do you think was the end result of the project?</vt:lpstr>
      <vt:lpstr>Topic Areas Addressed</vt:lpstr>
      <vt:lpstr>STEM Project resulted in a 95% participation in all my classes.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Just Like Me How to increase students understanding in STEM.</dc:title>
  <dc:creator>Heather Howle</dc:creator>
  <cp:lastModifiedBy>Heather Howle</cp:lastModifiedBy>
  <cp:revision>1</cp:revision>
  <dcterms:modified xsi:type="dcterms:W3CDTF">2020-05-05T14:35:25Z</dcterms:modified>
</cp:coreProperties>
</file>