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91" r:id="rId4"/>
    <p:sldId id="266" r:id="rId5"/>
    <p:sldId id="263" r:id="rId6"/>
    <p:sldId id="283" r:id="rId7"/>
    <p:sldId id="285" r:id="rId8"/>
    <p:sldId id="286" r:id="rId9"/>
    <p:sldId id="282" r:id="rId10"/>
    <p:sldId id="290" r:id="rId11"/>
    <p:sldId id="288" r:id="rId12"/>
    <p:sldId id="272" r:id="rId13"/>
    <p:sldId id="264" r:id="rId14"/>
    <p:sldId id="267" r:id="rId15"/>
    <p:sldId id="261" r:id="rId16"/>
    <p:sldId id="259" r:id="rId17"/>
    <p:sldId id="292" r:id="rId18"/>
    <p:sldId id="276" r:id="rId19"/>
    <p:sldId id="277" r:id="rId20"/>
    <p:sldId id="278" r:id="rId21"/>
    <p:sldId id="279" r:id="rId22"/>
    <p:sldId id="293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0988" autoAdjust="0"/>
    <p:restoredTop sz="94660"/>
  </p:normalViewPr>
  <p:slideViewPr>
    <p:cSldViewPr snapToGrid="0">
      <p:cViewPr varScale="1">
        <p:scale>
          <a:sx n="84" d="100"/>
          <a:sy n="84" d="100"/>
        </p:scale>
        <p:origin x="82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9FCF-C2DE-40CD-B46F-697EAF793D3E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8030-38FB-449D-88CD-79C337F6B1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52109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9FCF-C2DE-40CD-B46F-697EAF793D3E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8030-38FB-449D-88CD-79C337F6B1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0795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9FCF-C2DE-40CD-B46F-697EAF793D3E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8030-38FB-449D-88CD-79C337F6B1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550837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>
            <a:normAutofit/>
          </a:bodyPr>
          <a:lstStyle>
            <a:lvl1pPr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9FCF-C2DE-40CD-B46F-697EAF793D3E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8030-38FB-449D-88CD-79C337F6B1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590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>
            <a:normAutofit/>
          </a:bodyPr>
          <a:lstStyle>
            <a:lvl1pPr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>
            <a:lvl1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9FCF-C2DE-40CD-B46F-697EAF793D3E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8030-38FB-449D-88CD-79C337F6B1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615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9FCF-C2DE-40CD-B46F-697EAF793D3E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8030-38FB-449D-88CD-79C337F6B1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31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99FCF-C2DE-40CD-B46F-697EAF793D3E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F8030-38FB-449D-88CD-79C337F6B1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468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75000"/>
              </a:schemeClr>
            </a:gs>
            <a:gs pos="83000">
              <a:schemeClr val="bg2">
                <a:lumMod val="7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99FCF-C2DE-40CD-B46F-697EAF793D3E}" type="datetimeFigureOut">
              <a:rPr lang="en-US" smtClean="0"/>
              <a:t>4/28/2020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F8030-38FB-449D-88CD-79C337F6B1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5233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ndlabs.com/" TargetMode="External"/><Relationship Id="rId2" Type="http://schemas.openxmlformats.org/officeDocument/2006/relationships/hyperlink" Target="https://mandlabs.com/author/mandlabsdmin/" TargetMode="Externa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video" Target="NULL" TargetMode="External"/><Relationship Id="rId7" Type="http://schemas.openxmlformats.org/officeDocument/2006/relationships/image" Target="../media/image1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7.xml"/><Relationship Id="rId4" Type="http://schemas.microsoft.com/office/2007/relationships/media" Target="../media/media2.mp4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E9CD1335-787A-4A94-A6E2-83A9D809189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50" b="24262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8E7062-614A-4410-9B0A-F63AAFAF6EF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Cougar Engravings</a:t>
            </a:r>
            <a:b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Fabrication Lab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B39FB8C-0F71-459B-9D0A-37535E36046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Lorie Gaubert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Southeast Middle School</a:t>
            </a:r>
          </a:p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Baton Rouge, LA</a:t>
            </a:r>
          </a:p>
        </p:txBody>
      </p:sp>
    </p:spTree>
    <p:extLst>
      <p:ext uri="{BB962C8B-B14F-4D97-AF65-F5344CB8AC3E}">
        <p14:creationId xmlns:p14="http://schemas.microsoft.com/office/powerpoint/2010/main" val="41895124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D870C-72AB-4C60-91EE-052DAB73C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20" y="180977"/>
            <a:ext cx="10353761" cy="1135820"/>
          </a:xfrm>
        </p:spPr>
        <p:txBody>
          <a:bodyPr/>
          <a:lstStyle/>
          <a:p>
            <a:r>
              <a:rPr lang="en-US" dirty="0"/>
              <a:t>Project process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7EF5CC-7824-4C58-ACAF-B2383645B9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00519" y="1335845"/>
            <a:ext cx="3210530" cy="5296075"/>
          </a:xfrm>
          <a:ln>
            <a:solidFill>
              <a:schemeClr val="tx1"/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b="1" dirty="0"/>
              <a:t>During the project</a:t>
            </a:r>
          </a:p>
          <a:p>
            <a:pPr lvl="1"/>
            <a:r>
              <a:rPr lang="en-US" dirty="0"/>
              <a:t>What were we/you missing?</a:t>
            </a:r>
          </a:p>
          <a:p>
            <a:pPr lvl="1"/>
            <a:r>
              <a:rPr lang="en-US" dirty="0"/>
              <a:t>What is another way to look at this?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BD6666A6-5145-443B-A927-259F844439F0}"/>
              </a:ext>
            </a:extLst>
          </p:cNvPr>
          <p:cNvSpPr txBox="1">
            <a:spLocks/>
          </p:cNvSpPr>
          <p:nvPr/>
        </p:nvSpPr>
        <p:spPr>
          <a:xfrm>
            <a:off x="919119" y="1335847"/>
            <a:ext cx="3210530" cy="529607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200" b="1" dirty="0">
                <a:effectLst/>
              </a:rPr>
              <a:t>Before the project</a:t>
            </a:r>
          </a:p>
          <a:p>
            <a:pPr lvl="1"/>
            <a:r>
              <a:rPr lang="en-US" sz="2200" dirty="0">
                <a:effectLst/>
              </a:rPr>
              <a:t>What are you willing to do or try out?</a:t>
            </a:r>
          </a:p>
          <a:p>
            <a:pPr lvl="1"/>
            <a:r>
              <a:rPr lang="en-US" sz="2200" dirty="0">
                <a:effectLst/>
              </a:rPr>
              <a:t>Let’s define the best possible outcome and then figure out how to make it happen?</a:t>
            </a:r>
          </a:p>
          <a:p>
            <a:pPr lvl="1"/>
            <a:r>
              <a:rPr lang="en-US" sz="2200" dirty="0">
                <a:effectLst/>
              </a:rPr>
              <a:t>What steps are we/you going to take to get this done?</a:t>
            </a:r>
          </a:p>
          <a:p>
            <a:pPr lvl="1"/>
            <a:r>
              <a:rPr lang="en-US" sz="2200" dirty="0">
                <a:effectLst/>
              </a:rPr>
              <a:t>How long do you think this project will take?  What is our/your timeline?</a:t>
            </a:r>
          </a:p>
          <a:p>
            <a:endParaRPr lang="en-US" sz="2200" dirty="0">
              <a:effectLst/>
            </a:endParaRPr>
          </a:p>
          <a:p>
            <a:endParaRPr lang="en-US" b="1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CC61CD9-EA78-40F5-9E5A-2668D71F4AE3}"/>
              </a:ext>
            </a:extLst>
          </p:cNvPr>
          <p:cNvSpPr txBox="1">
            <a:spLocks/>
          </p:cNvSpPr>
          <p:nvPr/>
        </p:nvSpPr>
        <p:spPr>
          <a:xfrm>
            <a:off x="8081919" y="1335846"/>
            <a:ext cx="3210530" cy="529607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>
                  <a:outerShdw blurRad="50800" dist="38100" dir="2700000" algn="tl" rotWithShape="0">
                    <a:srgbClr val="000000">
                      <a:alpha val="48000"/>
                    </a:srgb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>
                <a:effectLst/>
              </a:rPr>
              <a:t>After the project</a:t>
            </a:r>
          </a:p>
          <a:p>
            <a:pPr lvl="1"/>
            <a:r>
              <a:rPr lang="en-US" dirty="0"/>
              <a:t>What did you learn?</a:t>
            </a:r>
          </a:p>
          <a:p>
            <a:pPr lvl="1"/>
            <a:r>
              <a:rPr lang="en-US" dirty="0"/>
              <a:t>What were we/you missing?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422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54844-3B44-4099-87BE-B1D419E8A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Evaluation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5250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5F90D23-0D49-4B0A-9C45-DC38EEC6870E}"/>
              </a:ext>
            </a:extLst>
          </p:cNvPr>
          <p:cNvSpPr txBox="1"/>
          <p:nvPr/>
        </p:nvSpPr>
        <p:spPr>
          <a:xfrm flipH="1">
            <a:off x="441343" y="2870521"/>
            <a:ext cx="58297" cy="3613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E7A722-6350-4743-8A44-684BA5061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734470"/>
          </a:xfrm>
        </p:spPr>
        <p:txBody>
          <a:bodyPr>
            <a:normAutofit/>
          </a:bodyPr>
          <a:lstStyle/>
          <a:p>
            <a:r>
              <a:rPr lang="en-US" sz="3200" dirty="0"/>
              <a:t>Measurements of student engagement</a:t>
            </a:r>
            <a:endParaRPr lang="en-US" sz="3200" dirty="0">
              <a:effectLst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EA64950-93E5-49CE-96FA-2604E62BD9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1178370"/>
            <a:ext cx="10910869" cy="5171091"/>
          </a:xfrm>
        </p:spPr>
        <p:txBody>
          <a:bodyPr>
            <a:normAutofit/>
          </a:bodyPr>
          <a:lstStyle/>
          <a:p>
            <a:pPr lvl="1"/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Improve student attendance to class/school</a:t>
            </a:r>
            <a:endParaRPr lang="en-US" sz="2200" b="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decrease rate of in-school-suspensions among students participating in this program</a:t>
            </a:r>
            <a:endParaRPr lang="en-US" sz="2200" b="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Increase enrollment in the robotics class, once projects are produced and showcased at the school</a:t>
            </a:r>
            <a:endParaRPr lang="en-US" sz="2200" b="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sz="2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 decrease in classroom disciplinary actions</a:t>
            </a:r>
          </a:p>
          <a:p>
            <a:pPr lvl="1"/>
            <a:r>
              <a:rPr lang="en-US" sz="2200" dirty="0"/>
              <a:t>Students will use the communication skills and conflict resolution skills in all classes and activities</a:t>
            </a:r>
          </a:p>
          <a:p>
            <a:pPr lvl="1"/>
            <a:r>
              <a:rPr lang="en-US" sz="2200" dirty="0"/>
              <a:t>Students engaged in this program will have an increase in LEAP and Unit test scores as a result of the above measures</a:t>
            </a:r>
          </a:p>
          <a:p>
            <a:pPr marL="457200" lvl="1" indent="0">
              <a:buNone/>
            </a:pPr>
            <a:endParaRPr lang="en-US" sz="2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4005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6E1A440-27FE-4805-A9E1-99FAE59434A3}"/>
              </a:ext>
            </a:extLst>
          </p:cNvPr>
          <p:cNvSpPr txBox="1"/>
          <p:nvPr/>
        </p:nvSpPr>
        <p:spPr>
          <a:xfrm>
            <a:off x="7855572" y="2716138"/>
            <a:ext cx="3583953" cy="14560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cap="all" dirty="0"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Examples of student projects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760627-7F98-49F3-99E6-ED04C739B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475" y="733425"/>
            <a:ext cx="6696075" cy="5391150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F88FD4-9011-4A6F-AB39-4DE7E445F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654" y="799817"/>
            <a:ext cx="6565717" cy="5258367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2C94B60-91EA-4CD3-A37A-7B667458B8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9945" r="1" b="19149"/>
          <a:stretch/>
        </p:blipFill>
        <p:spPr>
          <a:xfrm>
            <a:off x="1164613" y="1786131"/>
            <a:ext cx="5895257" cy="331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4545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137AAE58-B7D3-483F-829E-637C98F7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54A832-0DA0-4310-B7BE-5FC2517DB06A}"/>
              </a:ext>
            </a:extLst>
          </p:cNvPr>
          <p:cNvSpPr txBox="1"/>
          <p:nvPr/>
        </p:nvSpPr>
        <p:spPr>
          <a:xfrm>
            <a:off x="913794" y="4217161"/>
            <a:ext cx="10364412" cy="12649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cap="all" dirty="0"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Cougar Mascot Keychains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30D4EC-9AEA-40DF-84FC-1D37CD4AAD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099" r="3" b="3"/>
          <a:stretch/>
        </p:blipFill>
        <p:spPr>
          <a:xfrm>
            <a:off x="1311989" y="839047"/>
            <a:ext cx="4228918" cy="321945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4F0A234-C2E8-47C8-8E42-4C3B706382B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149" r="-5" b="11652"/>
          <a:stretch/>
        </p:blipFill>
        <p:spPr>
          <a:xfrm>
            <a:off x="6621130" y="839047"/>
            <a:ext cx="4282162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2633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F4D7BD7-3078-40CB-9237-E0223DEA7BE3}"/>
              </a:ext>
            </a:extLst>
          </p:cNvPr>
          <p:cNvSpPr txBox="1"/>
          <p:nvPr/>
        </p:nvSpPr>
        <p:spPr>
          <a:xfrm>
            <a:off x="7785745" y="2752725"/>
            <a:ext cx="4026433" cy="14999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cap="all" dirty="0"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Alice in Wonderland Clock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A760627-7F98-49F3-99E6-ED04C739B2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475" y="733425"/>
            <a:ext cx="6696075" cy="5391150"/>
          </a:xfrm>
          <a:prstGeom prst="rect">
            <a:avLst/>
          </a:prstGeom>
          <a:solidFill>
            <a:schemeClr val="bg2">
              <a:lumMod val="75000"/>
            </a:schemeClr>
          </a:solidFill>
          <a:ln w="190500" cap="sq">
            <a:solidFill>
              <a:schemeClr val="bg2">
                <a:lumMod val="75000"/>
              </a:schemeClr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1F88FD4-9011-4A6F-AB39-4DE7E445F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654" y="799817"/>
            <a:ext cx="6565717" cy="5258367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A close up of a logo&#10;&#10;Description automatically generated">
            <a:extLst>
              <a:ext uri="{FF2B5EF4-FFF2-40B4-BE49-F238E27FC236}">
                <a16:creationId xmlns:a16="http://schemas.microsoft.com/office/drawing/2014/main" id="{D529EA7C-8C39-4E36-8DA0-1175E3140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038" y="733425"/>
            <a:ext cx="4227681" cy="5405415"/>
          </a:xfrm>
          <a:prstGeom prst="rect">
            <a:avLst/>
          </a:prstGeom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</p:spTree>
    <p:extLst>
      <p:ext uri="{BB962C8B-B14F-4D97-AF65-F5344CB8AC3E}">
        <p14:creationId xmlns:p14="http://schemas.microsoft.com/office/powerpoint/2010/main" val="18321428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137AAE58-B7D3-483F-829E-637C98F7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A23E2B7-F1C9-4798-B76E-3FE24FFB8327}"/>
              </a:ext>
            </a:extLst>
          </p:cNvPr>
          <p:cNvSpPr txBox="1"/>
          <p:nvPr/>
        </p:nvSpPr>
        <p:spPr>
          <a:xfrm>
            <a:off x="142875" y="4393449"/>
            <a:ext cx="6581633" cy="14644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cap="all" dirty="0"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World 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cap="all" dirty="0"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Keychain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125D810-DBD0-4281-B2B2-D95418E27B1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487" t="2477" r="5951" b="8398"/>
          <a:stretch/>
        </p:blipFill>
        <p:spPr>
          <a:xfrm>
            <a:off x="1489155" y="839047"/>
            <a:ext cx="3854370" cy="3219450"/>
          </a:xfrm>
          <a:prstGeom prst="rect">
            <a:avLst/>
          </a:prstGeom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8E63B49-2549-4ED5-A98F-0FF9953C879C}"/>
              </a:ext>
            </a:extLst>
          </p:cNvPr>
          <p:cNvSpPr/>
          <p:nvPr/>
        </p:nvSpPr>
        <p:spPr>
          <a:xfrm>
            <a:off x="6867383" y="4518979"/>
            <a:ext cx="4160119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cap="all" dirty="0"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Baby  Yoda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A4E948-2CD5-4163-902B-8A13B63575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48477" y="839047"/>
            <a:ext cx="3854369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8854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75000"/>
              </a:schemeClr>
            </a:gs>
            <a:gs pos="83000">
              <a:schemeClr val="bg2">
                <a:lumMod val="75000"/>
              </a:schemeClr>
            </a:gs>
            <a:gs pos="100000">
              <a:schemeClr val="accent3">
                <a:lumMod val="30000"/>
                <a:lumOff val="70000"/>
              </a:scheme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1D83AB0-C542-4E9E-9066-82DDD1DB3A77}"/>
              </a:ext>
            </a:extLst>
          </p:cNvPr>
          <p:cNvSpPr txBox="1"/>
          <p:nvPr/>
        </p:nvSpPr>
        <p:spPr>
          <a:xfrm>
            <a:off x="913794" y="4819137"/>
            <a:ext cx="10353761" cy="9403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cap="all" dirty="0"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Music notes cut from wood for use by a blind student in music class</a:t>
            </a:r>
          </a:p>
        </p:txBody>
      </p:sp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BD44B092-7D24-4FBE-8D0D-878C8F84E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225" y="643466"/>
            <a:ext cx="5273200" cy="3928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877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02830D9-6ABB-4C39-8453-0D0397C6F5FD}"/>
              </a:ext>
            </a:extLst>
          </p:cNvPr>
          <p:cNvSpPr txBox="1"/>
          <p:nvPr/>
        </p:nvSpPr>
        <p:spPr>
          <a:xfrm>
            <a:off x="7872575" y="628651"/>
            <a:ext cx="3643150" cy="3495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cap="all"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From a color picture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C51F77-AE74-4F38-B1DC-29475E38CA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2475" y="733425"/>
            <a:ext cx="6696075" cy="5391150"/>
          </a:xfrm>
          <a:prstGeom prst="rect">
            <a:avLst/>
          </a:prstGeom>
          <a:solidFill>
            <a:schemeClr val="tx1"/>
          </a:solidFill>
          <a:ln w="190500" cap="sq">
            <a:solidFill>
              <a:srgbClr val="FFFFFF"/>
            </a:solidFill>
            <a:miter lim="800000"/>
          </a:ln>
          <a:effectLst>
            <a:outerShdw blurRad="54991" dist="17780" dir="5400000" algn="ctr" rotWithShape="0">
              <a:schemeClr val="bg1">
                <a:alpha val="40000"/>
              </a:scheme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190AC1-56EA-4AB0-8764-691CA8C2B5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2062" b="24286"/>
          <a:stretch/>
        </p:blipFill>
        <p:spPr>
          <a:xfrm>
            <a:off x="1137490" y="1114868"/>
            <a:ext cx="5926045" cy="4628265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FCE87B8C-E5AA-4044-AB91-DDA3084BE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7654" y="799817"/>
            <a:ext cx="6565717" cy="5258367"/>
          </a:xfrm>
          <a:prstGeom prst="rect">
            <a:avLst/>
          </a:prstGeom>
          <a:noFill/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3350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F2E6D77-208E-4F95-9880-ACADECD800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1127" y="310415"/>
            <a:ext cx="3769994" cy="31767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7887F2B-06DE-4924-BCE6-F10347DFF3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8130" y="1297305"/>
            <a:ext cx="3732743" cy="35072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E26A6A3-AF37-4327-83F5-E041CD83DAB7}"/>
              </a:ext>
            </a:extLst>
          </p:cNvPr>
          <p:cNvSpPr txBox="1"/>
          <p:nvPr/>
        </p:nvSpPr>
        <p:spPr>
          <a:xfrm>
            <a:off x="533930" y="3782317"/>
            <a:ext cx="54643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What the student drew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AAE1F30-1974-45AF-B469-4CAB9BB04BF0}"/>
              </a:ext>
            </a:extLst>
          </p:cNvPr>
          <p:cNvSpPr txBox="1"/>
          <p:nvPr/>
        </p:nvSpPr>
        <p:spPr>
          <a:xfrm>
            <a:off x="6947533" y="5122545"/>
            <a:ext cx="38633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Etched on poster board</a:t>
            </a:r>
          </a:p>
        </p:txBody>
      </p:sp>
    </p:spTree>
    <p:extLst>
      <p:ext uri="{BB962C8B-B14F-4D97-AF65-F5344CB8AC3E}">
        <p14:creationId xmlns:p14="http://schemas.microsoft.com/office/powerpoint/2010/main" val="33107360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C6A2D41-1FA1-4DE7-99A8-90CC7E63CD12}"/>
              </a:ext>
            </a:extLst>
          </p:cNvPr>
          <p:cNvSpPr txBox="1"/>
          <p:nvPr/>
        </p:nvSpPr>
        <p:spPr>
          <a:xfrm>
            <a:off x="443883" y="513278"/>
            <a:ext cx="11304234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Project Goal:  </a:t>
            </a:r>
          </a:p>
          <a:p>
            <a:endParaRPr lang="en-US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Helping students become invested in their learning for their future</a:t>
            </a:r>
          </a:p>
          <a:p>
            <a:endParaRPr lang="en-US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STEM employment is expected to grow about 13% by 2022*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Students exposed to fabrication labs </a:t>
            </a:r>
          </a:p>
          <a:p>
            <a:pPr lvl="2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Score better than 70% of a grade level in math**</a:t>
            </a:r>
          </a:p>
          <a:p>
            <a:pPr lvl="2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Score better than 40% of a grade level in science**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endParaRPr lang="en-US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8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</a:p>
          <a:p>
            <a:pPr lvl="8" algn="r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**National Assessment of Educational Progress -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2"/>
              </a:rPr>
              <a:t>Urmila Marak</a:t>
            </a:r>
            <a:r>
              <a:rPr lang="en-US" sz="1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  	</a:t>
            </a:r>
            <a:r>
              <a:rPr lang="en-US" sz="1400" u="sng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www.mandlabs.com</a:t>
            </a:r>
            <a:endParaRPr lang="en-US" sz="1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3291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C3ED987-EC3A-4209-B464-F1604310F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223" y="133166"/>
            <a:ext cx="5315349" cy="34330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F2FCE0B-3917-4816-8D00-AEF54966D7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513" y="1864311"/>
            <a:ext cx="5276701" cy="362854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281859-E55E-41B2-A4A9-28586A42DF5E}"/>
              </a:ext>
            </a:extLst>
          </p:cNvPr>
          <p:cNvSpPr txBox="1"/>
          <p:nvPr/>
        </p:nvSpPr>
        <p:spPr>
          <a:xfrm>
            <a:off x="327223" y="3769567"/>
            <a:ext cx="5054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Cardboard Laser Gun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DA904D-79F4-4B43-AB1A-A630EFFD1F1F}"/>
              </a:ext>
            </a:extLst>
          </p:cNvPr>
          <p:cNvSpPr txBox="1"/>
          <p:nvPr/>
        </p:nvSpPr>
        <p:spPr>
          <a:xfrm>
            <a:off x="7161039" y="5638884"/>
            <a:ext cx="4237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Cardboard Rocket</a:t>
            </a:r>
          </a:p>
        </p:txBody>
      </p:sp>
    </p:spTree>
    <p:extLst>
      <p:ext uri="{BB962C8B-B14F-4D97-AF65-F5344CB8AC3E}">
        <p14:creationId xmlns:p14="http://schemas.microsoft.com/office/powerpoint/2010/main" val="4383733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lice In Wonderland Clock Video">
            <a:hlinkClick r:id="" action="ppaction://media"/>
            <a:extLst>
              <a:ext uri="{FF2B5EF4-FFF2-40B4-BE49-F238E27FC236}">
                <a16:creationId xmlns:a16="http://schemas.microsoft.com/office/drawing/2014/main" id="{C76BD4F9-866B-4289-AEDA-41151C1EA1B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79662" y="408373"/>
            <a:ext cx="4078822" cy="2292658"/>
          </a:xfrm>
          <a:prstGeom prst="rect">
            <a:avLst/>
          </a:prstGeom>
        </p:spPr>
      </p:pic>
      <p:pic>
        <p:nvPicPr>
          <p:cNvPr id="5" name="Ray Gun 1 Video">
            <a:hlinkClick r:id="" action="ppaction://media"/>
            <a:extLst>
              <a:ext uri="{FF2B5EF4-FFF2-40B4-BE49-F238E27FC236}">
                <a16:creationId xmlns:a16="http://schemas.microsoft.com/office/drawing/2014/main" id="{8D2C9E86-211E-4782-98EE-FC78E1ECD396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1351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94803" y="2562095"/>
            <a:ext cx="4078822" cy="22926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FA4549-F6AB-4A1C-8C26-6EA20C61492F}"/>
              </a:ext>
            </a:extLst>
          </p:cNvPr>
          <p:cNvSpPr txBox="1"/>
          <p:nvPr/>
        </p:nvSpPr>
        <p:spPr>
          <a:xfrm>
            <a:off x="879662" y="3062796"/>
            <a:ext cx="40788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Alice In Wonderland Clock Video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E79EBA2-880D-4ED4-8937-2CC157CDE642}"/>
              </a:ext>
            </a:extLst>
          </p:cNvPr>
          <p:cNvSpPr txBox="1"/>
          <p:nvPr/>
        </p:nvSpPr>
        <p:spPr>
          <a:xfrm>
            <a:off x="7394803" y="5220070"/>
            <a:ext cx="40788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Ray Gun Video</a:t>
            </a:r>
          </a:p>
        </p:txBody>
      </p:sp>
    </p:spTree>
    <p:extLst>
      <p:ext uri="{BB962C8B-B14F-4D97-AF65-F5344CB8AC3E}">
        <p14:creationId xmlns:p14="http://schemas.microsoft.com/office/powerpoint/2010/main" val="696079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88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576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6158FDC-C496-45A6-B2C1-103E98E98E41}"/>
              </a:ext>
            </a:extLst>
          </p:cNvPr>
          <p:cNvSpPr txBox="1"/>
          <p:nvPr/>
        </p:nvSpPr>
        <p:spPr>
          <a:xfrm>
            <a:off x="546421" y="1737626"/>
            <a:ext cx="114230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If anyone has questions</a:t>
            </a:r>
          </a:p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 needs information, </a:t>
            </a:r>
          </a:p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Please contact me at:</a:t>
            </a:r>
          </a:p>
          <a:p>
            <a:pPr algn="ctr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Lgaubert@ebrschools.org</a:t>
            </a:r>
          </a:p>
        </p:txBody>
      </p:sp>
    </p:spTree>
    <p:extLst>
      <p:ext uri="{BB962C8B-B14F-4D97-AF65-F5344CB8AC3E}">
        <p14:creationId xmlns:p14="http://schemas.microsoft.com/office/powerpoint/2010/main" val="3123049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08381B-0764-4EFF-B460-1F34C15815D5}"/>
              </a:ext>
            </a:extLst>
          </p:cNvPr>
          <p:cNvSpPr txBox="1"/>
          <p:nvPr/>
        </p:nvSpPr>
        <p:spPr>
          <a:xfrm>
            <a:off x="298881" y="860394"/>
            <a:ext cx="11594237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Participants at my school:</a:t>
            </a: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92% of students are from families that are at or below the Poverty line in Baton Rouge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Many have one or more special needs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Many are three to four years behind in reading and/or math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One class is on level or above in reading and/or math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1333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2CE9439-C027-4A95-82C1-84432E21BD24}"/>
              </a:ext>
            </a:extLst>
          </p:cNvPr>
          <p:cNvSpPr txBox="1"/>
          <p:nvPr/>
        </p:nvSpPr>
        <p:spPr>
          <a:xfrm>
            <a:off x="289563" y="292239"/>
            <a:ext cx="1144716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Fabrication Lab Materials</a:t>
            </a:r>
          </a:p>
          <a:p>
            <a:endParaRPr lang="en-US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Machine:</a:t>
            </a:r>
          </a:p>
          <a:p>
            <a:endParaRPr lang="en-US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Full Spectrum Muse Core Desktop CO2 Laser System (no camera)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Muse Rotary Riser Combo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Cool-Box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Exhaust Fan</a:t>
            </a:r>
          </a:p>
          <a:p>
            <a:r>
              <a:rPr lang="en-US" sz="20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								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FC2C89B-0C6B-41B0-BDDF-4D53ACFC509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589" r="19077"/>
          <a:stretch/>
        </p:blipFill>
        <p:spPr>
          <a:xfrm>
            <a:off x="771524" y="3429000"/>
            <a:ext cx="4638675" cy="28492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DA262D-5B1D-4ACF-8F5C-7F3B408B2CC5}"/>
              </a:ext>
            </a:extLst>
          </p:cNvPr>
          <p:cNvSpPr txBox="1"/>
          <p:nvPr/>
        </p:nvSpPr>
        <p:spPr>
          <a:xfrm>
            <a:off x="5781675" y="2900361"/>
            <a:ext cx="582930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Material to engrave/cut:</a:t>
            </a:r>
          </a:p>
          <a:p>
            <a:endParaRPr lang="en-US" sz="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Cardboard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Cardstock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Colored copy paper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Acrylic-various sizes, shapes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Wood-various sizes, shapes, thickness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Leather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Glass</a:t>
            </a:r>
          </a:p>
        </p:txBody>
      </p:sp>
    </p:spTree>
    <p:extLst>
      <p:ext uri="{BB962C8B-B14F-4D97-AF65-F5344CB8AC3E}">
        <p14:creationId xmlns:p14="http://schemas.microsoft.com/office/powerpoint/2010/main" val="1760241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08381B-0764-4EFF-B460-1F34C15815D5}"/>
              </a:ext>
            </a:extLst>
          </p:cNvPr>
          <p:cNvSpPr txBox="1"/>
          <p:nvPr/>
        </p:nvSpPr>
        <p:spPr>
          <a:xfrm>
            <a:off x="298881" y="860394"/>
            <a:ext cx="11594237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Students participating in this program will learn:</a:t>
            </a:r>
          </a:p>
          <a:p>
            <a:endParaRPr lang="en-US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Application of the design process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Researching problems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Brain storming solutions and possible flaws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Building prototypes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Testing and redesigning solutions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Persistence in solving problems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Working as a team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Respect for others and embracing differences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Learning work past disagreements and find common ground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to successfully interact with a verity of groups to gain knowledge of financial literacy, work readiness, and entrepreneurship</a:t>
            </a:r>
          </a:p>
          <a:p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7603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54844-3B44-4099-87BE-B1D419E8A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a Laser Engraver can add </a:t>
            </a:r>
            <a:b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STEM to all classes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6380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576ABC-BA86-43D4-8A5C-0163C25DA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121" y="211992"/>
            <a:ext cx="10353761" cy="1150084"/>
          </a:xfrm>
        </p:spPr>
        <p:txBody>
          <a:bodyPr/>
          <a:lstStyle/>
          <a:p>
            <a:r>
              <a:rPr lang="en-US" dirty="0"/>
              <a:t>Math and Science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88081C-88A9-45FD-BC00-77090F5EA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72130" y="1132238"/>
            <a:ext cx="4879199" cy="459676"/>
          </a:xfrm>
        </p:spPr>
        <p:txBody>
          <a:bodyPr>
            <a:normAutofit/>
          </a:bodyPr>
          <a:lstStyle/>
          <a:p>
            <a:r>
              <a:rPr lang="en-US" dirty="0"/>
              <a:t>Math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73EA1-B7A0-473D-9903-93D60053C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4121" y="1620509"/>
            <a:ext cx="5107208" cy="4904115"/>
          </a:xfrm>
        </p:spPr>
        <p:txBody>
          <a:bodyPr vert="horz" lIns="91440" tIns="45720" rIns="91440" bIns="45720" rtlCol="0" anchor="ctr">
            <a:normAutofit fontScale="55000" lnSpcReduction="20000"/>
          </a:bodyPr>
          <a:lstStyle/>
          <a:p>
            <a:pPr marL="0"/>
            <a:endParaRPr lang="en-US" b="1" dirty="0"/>
          </a:p>
          <a:p>
            <a:pPr lvl="2" fontAlgn="base"/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Understanding of:</a:t>
            </a:r>
          </a:p>
          <a:p>
            <a:pPr lvl="3" fontAlgn="base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Proportions- increasing for height, width or length will change the other dimensions </a:t>
            </a:r>
          </a:p>
          <a:p>
            <a:pPr lvl="3" fontAlgn="base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Fractions and decimals</a:t>
            </a:r>
          </a:p>
          <a:p>
            <a:pPr lvl="3" fontAlgn="base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Ratio and Percent</a:t>
            </a:r>
          </a:p>
          <a:p>
            <a:pPr lvl="3" fontAlgn="base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Dimension</a:t>
            </a:r>
            <a:endParaRPr lang="en-US" sz="3600" b="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2" fontAlgn="base"/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Estimation</a:t>
            </a:r>
          </a:p>
          <a:p>
            <a:pPr lvl="3" fontAlgn="base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Cost</a:t>
            </a:r>
          </a:p>
          <a:p>
            <a:pPr lvl="3" fontAlgn="base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Supplies needed</a:t>
            </a:r>
          </a:p>
          <a:p>
            <a:pPr lvl="3" fontAlgn="base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Time </a:t>
            </a:r>
          </a:p>
          <a:p>
            <a:pPr lvl="3" fontAlgn="base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Practicality of solutions</a:t>
            </a:r>
          </a:p>
          <a:p>
            <a:pPr marL="1371600" lvl="3" fontAlgn="base"/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362049-C578-41BD-AF0C-5244132C8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32329" y="1132238"/>
            <a:ext cx="4865554" cy="459676"/>
          </a:xfrm>
        </p:spPr>
        <p:txBody>
          <a:bodyPr>
            <a:normAutofit/>
          </a:bodyPr>
          <a:lstStyle/>
          <a:p>
            <a:r>
              <a:rPr lang="en-US" dirty="0"/>
              <a:t>Science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611281-4A9A-4ED4-A9F8-43078A3909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02526" y="1811009"/>
            <a:ext cx="5095357" cy="4904115"/>
          </a:xfrm>
        </p:spPr>
        <p:txBody>
          <a:bodyPr>
            <a:normAutofit fontScale="55000" lnSpcReduction="20000"/>
          </a:bodyPr>
          <a:lstStyle/>
          <a:p>
            <a:pPr lvl="2" fontAlgn="base"/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Physical Science</a:t>
            </a:r>
          </a:p>
          <a:p>
            <a:pPr marL="1714500" lvl="3" indent="-342900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Atoms and elements</a:t>
            </a:r>
          </a:p>
          <a:p>
            <a:pPr marL="1714500" lvl="3" indent="-342900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Newton's Laws</a:t>
            </a:r>
          </a:p>
          <a:p>
            <a:pPr marL="1714500" lvl="3" indent="-342900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Chemical Formulas</a:t>
            </a:r>
          </a:p>
          <a:p>
            <a:pPr lvl="2" fontAlgn="base"/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Life Science</a:t>
            </a:r>
          </a:p>
          <a:p>
            <a:pPr marL="1714500" lvl="3" indent="-342900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Cells and Cell Structure</a:t>
            </a:r>
          </a:p>
          <a:p>
            <a:pPr marL="1714500" lvl="3" indent="-342900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Human anatomy</a:t>
            </a:r>
          </a:p>
          <a:p>
            <a:pPr lvl="2" fontAlgn="base"/>
            <a:r>
              <a:rPr lang="en-US" sz="36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Earth Science</a:t>
            </a:r>
          </a:p>
          <a:p>
            <a:pPr marL="1714500" lvl="3" indent="-342900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Creating 3D maps</a:t>
            </a:r>
          </a:p>
          <a:p>
            <a:pPr marL="1714500" lvl="3" indent="-342900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Erosion</a:t>
            </a:r>
          </a:p>
          <a:p>
            <a:pPr marL="1714500" lvl="3" indent="-342900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Rock cycle</a:t>
            </a:r>
          </a:p>
          <a:p>
            <a:pPr marL="1714500" lvl="3" indent="-342900"/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Fossils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692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6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5576ABC-BA86-43D4-8A5C-0163C25DA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21" y="417091"/>
            <a:ext cx="12007516" cy="1325563"/>
          </a:xfrm>
        </p:spPr>
        <p:txBody>
          <a:bodyPr/>
          <a:lstStyle/>
          <a:p>
            <a:r>
              <a:rPr lang="en-US" dirty="0"/>
              <a:t>Social Studies and English/Language Art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988081C-88A9-45FD-BC00-77090F5EA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803" y="1726361"/>
            <a:ext cx="4879199" cy="459676"/>
          </a:xfrm>
        </p:spPr>
        <p:txBody>
          <a:bodyPr>
            <a:normAutofit/>
          </a:bodyPr>
          <a:lstStyle/>
          <a:p>
            <a:r>
              <a:rPr lang="en-US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Social Studies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D73EA1-B7A0-473D-9903-93D60053C6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3794" y="2214633"/>
            <a:ext cx="5107208" cy="4416986"/>
          </a:xfrm>
        </p:spPr>
        <p:txBody>
          <a:bodyPr vert="horz" lIns="91440" tIns="45720" rIns="91440" bIns="45720" rtlCol="0" anchor="ctr">
            <a:noAutofit/>
          </a:bodyPr>
          <a:lstStyle/>
          <a:p>
            <a:pPr lvl="1" algn="just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Historical buildings</a:t>
            </a:r>
          </a:p>
          <a:p>
            <a:pPr lvl="1" algn="just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Maps and map keys</a:t>
            </a:r>
            <a:endParaRPr lang="en-US" sz="20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Monuments and statues</a:t>
            </a:r>
            <a:endParaRPr lang="en-US" sz="20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Mask of famous people</a:t>
            </a:r>
            <a:endParaRPr lang="en-US" sz="20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 algn="just"/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Shapes of states, symbols, continents</a:t>
            </a:r>
            <a:endParaRPr lang="en-US" sz="2000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/>
            <a:endParaRPr lang="en-US" sz="4200" b="1" dirty="0"/>
          </a:p>
          <a:p>
            <a:pPr marL="1371600" lvl="3" fontAlgn="base"/>
            <a:endParaRPr lang="en-US" sz="4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endParaRPr lang="en-US" sz="20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0362049-C578-41BD-AF0C-5244132C87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2002" y="1726361"/>
            <a:ext cx="4865554" cy="459676"/>
          </a:xfrm>
        </p:spPr>
        <p:txBody>
          <a:bodyPr>
            <a:normAutofit/>
          </a:bodyPr>
          <a:lstStyle/>
          <a:p>
            <a:r>
              <a:rPr lang="en-US" dirty="0"/>
              <a:t>ELA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611281-4A9A-4ED4-A9F8-43078A3909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214633"/>
            <a:ext cx="5095357" cy="4416986"/>
          </a:xfrm>
        </p:spPr>
        <p:txBody>
          <a:bodyPr>
            <a:normAutofit/>
          </a:bodyPr>
          <a:lstStyle/>
          <a:p>
            <a:pPr lvl="1"/>
            <a:r>
              <a:rPr lang="en-US" sz="2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Create symbols to reflect images, themes, moods of books or poems that they have read</a:t>
            </a:r>
            <a:endParaRPr lang="en-US" sz="2000" dirty="0">
              <a:solidFill>
                <a:prstClr val="white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sz="2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Design a character for a story that they create</a:t>
            </a:r>
            <a:endParaRPr lang="en-US" sz="2000" dirty="0">
              <a:solidFill>
                <a:prstClr val="white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1"/>
            <a:r>
              <a:rPr lang="en-US" sz="2000" dirty="0">
                <a:solidFill>
                  <a:prstClr val="whit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Identify a problem in a story and create a solution</a:t>
            </a:r>
            <a:endParaRPr lang="en-US" sz="2000" dirty="0">
              <a:solidFill>
                <a:prstClr val="white"/>
              </a:solidFill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357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 build="p"/>
      <p:bldP spid="4" grpId="0" build="p"/>
      <p:bldP spid="6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F9E2F940-951D-4079-B6EB-014BED140D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228600"/>
            <a:ext cx="10353761" cy="1325563"/>
          </a:xfrm>
        </p:spPr>
        <p:txBody>
          <a:bodyPr/>
          <a:lstStyle/>
          <a:p>
            <a:r>
              <a:rPr lang="en-US" dirty="0"/>
              <a:t>Business Model and profit split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DDC4509-F85C-4F66-A1E1-9ACC2DFE15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41803" y="1403520"/>
            <a:ext cx="4879199" cy="802105"/>
          </a:xfrm>
        </p:spPr>
        <p:txBody>
          <a:bodyPr/>
          <a:lstStyle/>
          <a:p>
            <a:r>
              <a:rPr lang="en-US" dirty="0"/>
              <a:t>Business Model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9D0FD3D-6C60-4031-9080-E0011FA9D9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13794" y="2588382"/>
            <a:ext cx="5107208" cy="3888618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Design and create key chains, ornaments, etc. to sell</a:t>
            </a:r>
          </a:p>
          <a:p>
            <a:pPr lvl="1"/>
            <a:r>
              <a:rPr lang="en-US" dirty="0"/>
              <a:t>Engrave images into tumblers supplied by other students</a:t>
            </a:r>
          </a:p>
          <a:p>
            <a:pPr lvl="1"/>
            <a:r>
              <a:rPr lang="en-US" dirty="0"/>
              <a:t>Design/print business cards for faculty members</a:t>
            </a:r>
          </a:p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1DDF7F5-E9B1-4DDF-B2A7-04D64D1884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2002" y="1403520"/>
            <a:ext cx="4865554" cy="802105"/>
          </a:xfrm>
        </p:spPr>
        <p:txBody>
          <a:bodyPr/>
          <a:lstStyle/>
          <a:p>
            <a:r>
              <a:rPr lang="en-US" dirty="0"/>
              <a:t>Profit Split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6AD838D-1EC0-45DC-9F7D-5C359CF0E4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2849" y="2588382"/>
            <a:ext cx="5095357" cy="3888618"/>
          </a:xfrm>
        </p:spPr>
        <p:txBody>
          <a:bodyPr>
            <a:normAutofit/>
          </a:bodyPr>
          <a:lstStyle/>
          <a:p>
            <a:pPr lvl="1"/>
            <a:r>
              <a:rPr lang="en-US" dirty="0"/>
              <a:t>One-third will go to a charity voted on by the students</a:t>
            </a:r>
          </a:p>
          <a:p>
            <a:pPr lvl="1"/>
            <a:r>
              <a:rPr lang="en-US" dirty="0"/>
              <a:t>One-third will go to immediate supplies to create other projects</a:t>
            </a:r>
          </a:p>
          <a:p>
            <a:pPr lvl="1"/>
            <a:r>
              <a:rPr lang="en-US" dirty="0"/>
              <a:t>One-third will be saved for large items that will be needed to improve the program over the next few years (air pump, air filter, different focus lens, etc.)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46524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751</Words>
  <Application>Microsoft Office PowerPoint</Application>
  <PresentationFormat>Widescreen</PresentationFormat>
  <Paragraphs>141</Paragraphs>
  <Slides>22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Arial</vt:lpstr>
      <vt:lpstr>Bookman Old Style</vt:lpstr>
      <vt:lpstr>Rockwell</vt:lpstr>
      <vt:lpstr>Tahoma</vt:lpstr>
      <vt:lpstr>Wingdings</vt:lpstr>
      <vt:lpstr>Damask</vt:lpstr>
      <vt:lpstr>Cougar Engravings a Fabrication Lab</vt:lpstr>
      <vt:lpstr>PowerPoint Presentation</vt:lpstr>
      <vt:lpstr>PowerPoint Presentation</vt:lpstr>
      <vt:lpstr>PowerPoint Presentation</vt:lpstr>
      <vt:lpstr>PowerPoint Presentation</vt:lpstr>
      <vt:lpstr>How a Laser Engraver can add  STEM to all classes</vt:lpstr>
      <vt:lpstr>Math and Science</vt:lpstr>
      <vt:lpstr>Social Studies and English/Language Art</vt:lpstr>
      <vt:lpstr>Business Model and profit split</vt:lpstr>
      <vt:lpstr>Project process questions</vt:lpstr>
      <vt:lpstr>Evaluation</vt:lpstr>
      <vt:lpstr>Measurements of student engagement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Cougar Engravings a Fabrication Lab</dc:title>
  <dc:creator>lorie gaubert</dc:creator>
  <cp:lastModifiedBy>lorie gaubert</cp:lastModifiedBy>
  <cp:revision>6</cp:revision>
  <dcterms:created xsi:type="dcterms:W3CDTF">2020-04-08T20:44:51Z</dcterms:created>
  <dcterms:modified xsi:type="dcterms:W3CDTF">2020-04-28T15:33:42Z</dcterms:modified>
</cp:coreProperties>
</file>